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5"/>
  </p:notesMasterIdLst>
  <p:handoutMasterIdLst>
    <p:handoutMasterId r:id="rId56"/>
  </p:handoutMasterIdLst>
  <p:sldIdLst>
    <p:sldId id="256" r:id="rId5"/>
    <p:sldId id="257" r:id="rId6"/>
    <p:sldId id="266" r:id="rId7"/>
    <p:sldId id="271" r:id="rId8"/>
    <p:sldId id="270" r:id="rId9"/>
    <p:sldId id="293" r:id="rId10"/>
    <p:sldId id="294" r:id="rId11"/>
    <p:sldId id="295" r:id="rId12"/>
    <p:sldId id="276" r:id="rId13"/>
    <p:sldId id="265" r:id="rId14"/>
    <p:sldId id="277" r:id="rId15"/>
    <p:sldId id="272" r:id="rId16"/>
    <p:sldId id="273" r:id="rId17"/>
    <p:sldId id="274" r:id="rId18"/>
    <p:sldId id="278" r:id="rId19"/>
    <p:sldId id="275" r:id="rId20"/>
    <p:sldId id="279" r:id="rId21"/>
    <p:sldId id="280" r:id="rId22"/>
    <p:sldId id="281" r:id="rId23"/>
    <p:sldId id="282" r:id="rId24"/>
    <p:sldId id="283" r:id="rId25"/>
    <p:sldId id="284" r:id="rId26"/>
    <p:sldId id="286" r:id="rId27"/>
    <p:sldId id="285" r:id="rId28"/>
    <p:sldId id="292" r:id="rId29"/>
    <p:sldId id="287" r:id="rId30"/>
    <p:sldId id="297" r:id="rId31"/>
    <p:sldId id="298" r:id="rId32"/>
    <p:sldId id="299" r:id="rId33"/>
    <p:sldId id="296" r:id="rId34"/>
    <p:sldId id="290" r:id="rId35"/>
    <p:sldId id="291" r:id="rId36"/>
    <p:sldId id="300" r:id="rId37"/>
    <p:sldId id="288" r:id="rId38"/>
    <p:sldId id="302" r:id="rId39"/>
    <p:sldId id="301" r:id="rId40"/>
    <p:sldId id="303" r:id="rId41"/>
    <p:sldId id="304" r:id="rId42"/>
    <p:sldId id="306" r:id="rId43"/>
    <p:sldId id="305" r:id="rId44"/>
    <p:sldId id="307" r:id="rId45"/>
    <p:sldId id="308" r:id="rId46"/>
    <p:sldId id="309" r:id="rId47"/>
    <p:sldId id="311" r:id="rId48"/>
    <p:sldId id="310" r:id="rId49"/>
    <p:sldId id="312" r:id="rId50"/>
    <p:sldId id="313" r:id="rId51"/>
    <p:sldId id="314" r:id="rId52"/>
    <p:sldId id="315" r:id="rId53"/>
    <p:sldId id="316" r:id="rId5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678" autoAdjust="0"/>
  </p:normalViewPr>
  <p:slideViewPr>
    <p:cSldViewPr snapToGrid="0">
      <p:cViewPr varScale="1">
        <p:scale>
          <a:sx n="86" d="100"/>
          <a:sy n="86" d="100"/>
        </p:scale>
        <p:origin x="562" y="7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A4D7A7-60FE-4B51-8D3B-098FB2A1B3DF}"/>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1866161-D383-45DC-9645-1D21647A8641}" type="datetimeFigureOut">
              <a:rPr lang="en-US" smtClean="0"/>
              <a:t>9/17/2020</a:t>
            </a:fld>
            <a:endParaRPr lang="en-US" dirty="0"/>
          </a:p>
        </p:txBody>
      </p:sp>
      <p:sp>
        <p:nvSpPr>
          <p:cNvPr id="4" name="Footer Placeholder 3">
            <a:extLst>
              <a:ext uri="{FF2B5EF4-FFF2-40B4-BE49-F238E27FC236}">
                <a16:creationId xmlns:a16="http://schemas.microsoft.com/office/drawing/2014/main" id="{0748030B-DA71-4B18-AA7C-F991BCB518A6}"/>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D65FCA-070F-4A6D-A2E0-D5EBEAABC9C2}"/>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B64D2B8-7AFA-4F86-9DF3-A6BBE4E238C1}" type="slidenum">
              <a:rPr lang="en-US" smtClean="0"/>
              <a:t>‹#›</a:t>
            </a:fld>
            <a:endParaRPr lang="en-US" dirty="0"/>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33789D0-CA34-4934-A369-C3113E12A3EF}" type="datetimeFigureOut">
              <a:rPr lang="en-US" smtClean="0"/>
              <a:t>9/17/2020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Notes to presenter: </a:t>
            </a:r>
          </a:p>
          <a:p>
            <a:r>
              <a:rPr lang="en-US" i="1" dirty="0"/>
              <a:t>What is your purpose for sharing this reflection</a:t>
            </a:r>
            <a:r>
              <a:rPr lang="en-US" i="1" baseline="0" dirty="0"/>
              <a:t>?</a:t>
            </a:r>
          </a:p>
          <a:p>
            <a:r>
              <a:rPr lang="en-US" i="1" baseline="0" dirty="0"/>
              <a:t>Is it at the end of a unit or project?  </a:t>
            </a:r>
          </a:p>
          <a:p>
            <a:r>
              <a:rPr lang="en-US" i="1" baseline="0" dirty="0"/>
              <a:t>Are you sharing this reflection, at the attainment of a learning goal you set for yourself?  </a:t>
            </a:r>
          </a:p>
          <a:p>
            <a:r>
              <a:rPr lang="en-US" i="1" baseline="0" dirty="0"/>
              <a:t>Is it at the end of a course?  </a:t>
            </a:r>
          </a:p>
          <a:p>
            <a:endParaRPr lang="en-US" baseline="0" dirty="0"/>
          </a:p>
          <a:p>
            <a:r>
              <a:rPr lang="en-US" baseline="0" dirty="0"/>
              <a:t>State your purpose for the reflection or even the purpose of the learning experience or learning goal.  Be clear and be specific in stating your purpose.</a:t>
            </a:r>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dirty="0"/>
          </a:p>
        </p:txBody>
      </p:sp>
    </p:spTree>
    <p:extLst>
      <p:ext uri="{BB962C8B-B14F-4D97-AF65-F5344CB8AC3E}">
        <p14:creationId xmlns:p14="http://schemas.microsoft.com/office/powerpoint/2010/main" val="314473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13</a:t>
            </a:fld>
            <a:endParaRPr lang="en-US" dirty="0"/>
          </a:p>
        </p:txBody>
      </p:sp>
    </p:spTree>
    <p:extLst>
      <p:ext uri="{BB962C8B-B14F-4D97-AF65-F5344CB8AC3E}">
        <p14:creationId xmlns:p14="http://schemas.microsoft.com/office/powerpoint/2010/main" val="389632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14</a:t>
            </a:fld>
            <a:endParaRPr lang="en-US" dirty="0"/>
          </a:p>
        </p:txBody>
      </p:sp>
    </p:spTree>
    <p:extLst>
      <p:ext uri="{BB962C8B-B14F-4D97-AF65-F5344CB8AC3E}">
        <p14:creationId xmlns:p14="http://schemas.microsoft.com/office/powerpoint/2010/main" val="266127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16</a:t>
            </a:fld>
            <a:endParaRPr lang="en-US" dirty="0"/>
          </a:p>
        </p:txBody>
      </p:sp>
    </p:spTree>
    <p:extLst>
      <p:ext uri="{BB962C8B-B14F-4D97-AF65-F5344CB8AC3E}">
        <p14:creationId xmlns:p14="http://schemas.microsoft.com/office/powerpoint/2010/main" val="228601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dirty="0"/>
          </a:p>
        </p:txBody>
      </p:sp>
    </p:spTree>
    <p:extLst>
      <p:ext uri="{BB962C8B-B14F-4D97-AF65-F5344CB8AC3E}">
        <p14:creationId xmlns:p14="http://schemas.microsoft.com/office/powerpoint/2010/main" val="35259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4</a:t>
            </a:fld>
            <a:endParaRPr lang="en-US" dirty="0"/>
          </a:p>
        </p:txBody>
      </p:sp>
    </p:spTree>
    <p:extLst>
      <p:ext uri="{BB962C8B-B14F-4D97-AF65-F5344CB8AC3E}">
        <p14:creationId xmlns:p14="http://schemas.microsoft.com/office/powerpoint/2010/main" val="364744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dirty="0"/>
          </a:p>
        </p:txBody>
      </p:sp>
    </p:spTree>
    <p:extLst>
      <p:ext uri="{BB962C8B-B14F-4D97-AF65-F5344CB8AC3E}">
        <p14:creationId xmlns:p14="http://schemas.microsoft.com/office/powerpoint/2010/main" val="108886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6</a:t>
            </a:fld>
            <a:endParaRPr lang="en-US" dirty="0"/>
          </a:p>
        </p:txBody>
      </p:sp>
    </p:spTree>
    <p:extLst>
      <p:ext uri="{BB962C8B-B14F-4D97-AF65-F5344CB8AC3E}">
        <p14:creationId xmlns:p14="http://schemas.microsoft.com/office/powerpoint/2010/main" val="3585565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7</a:t>
            </a:fld>
            <a:endParaRPr lang="en-US" dirty="0"/>
          </a:p>
        </p:txBody>
      </p:sp>
    </p:spTree>
    <p:extLst>
      <p:ext uri="{BB962C8B-B14F-4D97-AF65-F5344CB8AC3E}">
        <p14:creationId xmlns:p14="http://schemas.microsoft.com/office/powerpoint/2010/main" val="287844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8</a:t>
            </a:fld>
            <a:endParaRPr lang="en-US" dirty="0"/>
          </a:p>
        </p:txBody>
      </p:sp>
    </p:spTree>
    <p:extLst>
      <p:ext uri="{BB962C8B-B14F-4D97-AF65-F5344CB8AC3E}">
        <p14:creationId xmlns:p14="http://schemas.microsoft.com/office/powerpoint/2010/main" val="37761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was important about this learning experience?</a:t>
            </a:r>
          </a:p>
          <a:p>
            <a:r>
              <a:rPr lang="en-US" b="0" i="1" dirty="0">
                <a:latin typeface="Segoe UI" panose="020B0502040204020203" pitchFamily="34" charset="0"/>
                <a:cs typeface="Segoe UI" panose="020B0502040204020203" pitchFamily="34" charset="0"/>
              </a:rPr>
              <a:t>How is it relevant to your course, yourself, or your society or community?</a:t>
            </a:r>
          </a:p>
          <a:p>
            <a:r>
              <a:rPr lang="en-US" b="0" i="1" dirty="0">
                <a:latin typeface="Segoe UI" panose="020B0502040204020203" pitchFamily="34" charset="0"/>
                <a:cs typeface="Segoe UI" panose="020B0502040204020203" pitchFamily="34" charset="0"/>
              </a:rPr>
              <a:t>Why is this significant?</a:t>
            </a:r>
          </a:p>
          <a:p>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10</a:t>
            </a:fld>
            <a:endParaRPr lang="en-US" dirty="0"/>
          </a:p>
        </p:txBody>
      </p:sp>
    </p:spTree>
    <p:extLst>
      <p:ext uri="{BB962C8B-B14F-4D97-AF65-F5344CB8AC3E}">
        <p14:creationId xmlns:p14="http://schemas.microsoft.com/office/powerpoint/2010/main" val="152817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4982" indent="-17498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12</a:t>
            </a:fld>
            <a:endParaRPr lang="en-US" dirty="0"/>
          </a:p>
        </p:txBody>
      </p:sp>
    </p:spTree>
    <p:extLst>
      <p:ext uri="{BB962C8B-B14F-4D97-AF65-F5344CB8AC3E}">
        <p14:creationId xmlns:p14="http://schemas.microsoft.com/office/powerpoint/2010/main" val="3398707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826893-9059-400D-A708-615823828BC9}"/>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0" name="Graphic 9" descr="Single gear">
              <a:extLst>
                <a:ext uri="{FF2B5EF4-FFF2-40B4-BE49-F238E27FC236}">
                  <a16:creationId xmlns:a16="http://schemas.microsoft.com/office/drawing/2014/main" id="{4BD7AE3B-6321-488C-8378-B441F7AC62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id="{52566813-48BF-44A8-9FBD-C9035FDE1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9098912-FEFB-4951-B070-7ED0F1D45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5" name="Graphic 14" descr="Single gear">
              <a:extLst>
                <a:ext uri="{FF2B5EF4-FFF2-40B4-BE49-F238E27FC236}">
                  <a16:creationId xmlns:a16="http://schemas.microsoft.com/office/drawing/2014/main" id="{7187CCFC-946C-4708-98C2-CC97857A5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
        <p:nvSpPr>
          <p:cNvPr id="9" name="Rectangle 8"/>
          <p:cNvSpPr/>
          <p:nvPr/>
        </p:nvSpPr>
        <p:spPr bwMode="ltGray">
          <a:xfrm>
            <a:off x="1704975" y="2598834"/>
            <a:ext cx="8782050" cy="1660332"/>
          </a:xfrm>
          <a:prstGeom prst="rect">
            <a:avLst/>
          </a:prstGeom>
          <a:solidFill>
            <a:schemeClr val="bg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828293" y="2742465"/>
            <a:ext cx="8494463" cy="1373070"/>
          </a:xfrm>
        </p:spPr>
        <p:txBody>
          <a:bodyPr anchor="b">
            <a:noAutofit/>
          </a:bodyPr>
          <a:lstStyle>
            <a:lvl1pPr algn="ctr">
              <a:defRPr sz="5400"/>
            </a:lvl1pPr>
          </a:lstStyle>
          <a:p>
            <a:r>
              <a:rPr lang="en-US" noProof="0"/>
              <a:t>Click to edit Master title style</a:t>
            </a:r>
          </a:p>
        </p:txBody>
      </p:sp>
      <p:sp>
        <p:nvSpPr>
          <p:cNvPr id="3" name="Subtitle 2"/>
          <p:cNvSpPr>
            <a:spLocks noGrp="1"/>
          </p:cNvSpPr>
          <p:nvPr>
            <p:ph type="subTitle" idx="1"/>
          </p:nvPr>
        </p:nvSpPr>
        <p:spPr>
          <a:xfrm>
            <a:off x="1828799" y="4394039"/>
            <a:ext cx="8493957" cy="1117687"/>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112956" y="5936187"/>
            <a:ext cx="2743200" cy="365125"/>
          </a:xfrm>
        </p:spPr>
        <p:txBody>
          <a:bodyPr/>
          <a:lstStyle/>
          <a:p>
            <a:fld id="{616D6166-2B42-4F11-BAA6-8ABAE1BE810C}" type="datetimeFigureOut">
              <a:rPr lang="en-US" noProof="0" smtClean="0"/>
              <a:t>9/17/2020</a:t>
            </a:fld>
            <a:endParaRPr lang="en-US" noProof="0" dirty="0"/>
          </a:p>
        </p:txBody>
      </p:sp>
      <p:sp>
        <p:nvSpPr>
          <p:cNvPr id="5" name="Footer Placeholder 4"/>
          <p:cNvSpPr>
            <a:spLocks noGrp="1"/>
          </p:cNvSpPr>
          <p:nvPr>
            <p:ph type="ftr" sz="quarter" idx="11"/>
          </p:nvPr>
        </p:nvSpPr>
        <p:spPr>
          <a:xfrm>
            <a:off x="1242296" y="5936188"/>
            <a:ext cx="6870660" cy="365125"/>
          </a:xfrm>
        </p:spPr>
        <p:txBody>
          <a:bodyPr/>
          <a:lstStyle/>
          <a:p>
            <a:r>
              <a:rPr lang="en-US" noProof="0" dirty="0"/>
              <a:t>Add a footer</a:t>
            </a:r>
          </a:p>
        </p:txBody>
      </p:sp>
      <p:sp>
        <p:nvSpPr>
          <p:cNvPr id="12" name="Rectangle 11">
            <a:extLst>
              <a:ext uri="{FF2B5EF4-FFF2-40B4-BE49-F238E27FC236}">
                <a16:creationId xmlns:a16="http://schemas.microsoft.com/office/drawing/2014/main" id="{10A59AF3-34E3-4F2D-B219-533C8164A410}"/>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8" y="2750779"/>
            <a:ext cx="1171888" cy="1356442"/>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2D2AED-B2EF-46D8-BC7C-81AE25C80786}"/>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aphic 7" descr="Single gear">
              <a:extLst>
                <a:ext uri="{FF2B5EF4-FFF2-40B4-BE49-F238E27FC236}">
                  <a16:creationId xmlns:a16="http://schemas.microsoft.com/office/drawing/2014/main" id="{2F9289FC-9317-4EC5-8064-00D3418501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id="{09784D29-4AB9-4581-A176-2BC2AD58F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id="{25EF2775-3EFB-4A64-8FAF-4D8B56AE07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1" name="Graphic 10" descr="Single gear">
              <a:extLst>
                <a:ext uri="{FF2B5EF4-FFF2-40B4-BE49-F238E27FC236}">
                  <a16:creationId xmlns:a16="http://schemas.microsoft.com/office/drawing/2014/main" id="{A34C11DA-4074-454D-800C-0FC5FBF1C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5" name="Picture 4"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3540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6438446" y="2336873"/>
            <a:ext cx="5608336" cy="35993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24329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9/17/2020</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2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9/17/2020</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
        <p:nvSpPr>
          <p:cNvPr id="16" name="Picture Placeholder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a:t>Click to edit Master title style</a:t>
            </a:r>
          </a:p>
        </p:txBody>
      </p:sp>
      <p:sp>
        <p:nvSpPr>
          <p:cNvPr id="5" name="Date Placeholder 4"/>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dirty="0"/>
          </a:p>
        </p:txBody>
      </p:sp>
      <p:sp>
        <p:nvSpPr>
          <p:cNvPr id="13" name="SmartArt Placeholder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a:lstStyle/>
          <a:p>
            <a:r>
              <a:rPr lang="en-US" noProof="0"/>
              <a:t>Click icon to add SmartArt graphic</a:t>
            </a:r>
            <a:endParaRPr lang="en-U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B243BA-55F2-42F1-B294-0EB708FCD888}"/>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46408269-63CF-4017-AC0D-C35B044D307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7A3695B4-ADE3-45A9-8119-67D5F83A8C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6B8F0030-0551-4558-8533-64D2E4838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59607E3E-29E0-44E4-899A-0955FA4D3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D4251FC-462A-4B83-9F84-2358E52E31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61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51400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7FCAB52-C8F0-4659-9B95-C792632631CE}"/>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9" name="Graphic 18" descr="Single gear">
              <a:extLst>
                <a:ext uri="{FF2B5EF4-FFF2-40B4-BE49-F238E27FC236}">
                  <a16:creationId xmlns:a16="http://schemas.microsoft.com/office/drawing/2014/main" id="{5E98770F-9E46-4F69-9A76-F671813AF5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0" name="Graphic 19" descr="Single gear">
              <a:extLst>
                <a:ext uri="{FF2B5EF4-FFF2-40B4-BE49-F238E27FC236}">
                  <a16:creationId xmlns:a16="http://schemas.microsoft.com/office/drawing/2014/main" id="{F08BF8CF-C3C2-4767-B88B-DE07E6A62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1" name="Graphic 20" descr="Single gear">
              <a:extLst>
                <a:ext uri="{FF2B5EF4-FFF2-40B4-BE49-F238E27FC236}">
                  <a16:creationId xmlns:a16="http://schemas.microsoft.com/office/drawing/2014/main" id="{E63AFEB7-4AAE-448E-8B0B-C2F2287771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2" name="Graphic 21" descr="Single gear">
              <a:extLst>
                <a:ext uri="{FF2B5EF4-FFF2-40B4-BE49-F238E27FC236}">
                  <a16:creationId xmlns:a16="http://schemas.microsoft.com/office/drawing/2014/main" id="{E279C731-1AAF-453A-94B0-6CC2920395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1" name="Picture 10"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noProof="0"/>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09925"/>
            <a:ext cx="1154151" cy="1090789"/>
          </a:xfrm>
        </p:spPr>
        <p:txBody>
          <a:bodyPr/>
          <a:lstStyle/>
          <a:p>
            <a:fld id="{9E3FA76C-C565-46B6-8652-D75785E2521F}" type="slidenum">
              <a:rPr lang="en-US" noProof="0" smtClean="0"/>
              <a:t>‹#›</a:t>
            </a:fld>
            <a:endParaRPr lang="en-US"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noProof="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noProof="0" dirty="0">
                <a:solidFill>
                  <a:schemeClr val="tx1"/>
                </a:solidFill>
                <a:effectLst/>
              </a:rPr>
              <a:t>”</a:t>
            </a:r>
          </a:p>
        </p:txBody>
      </p:sp>
    </p:spTree>
    <p:extLst>
      <p:ext uri="{BB962C8B-B14F-4D97-AF65-F5344CB8AC3E}">
        <p14:creationId xmlns:p14="http://schemas.microsoft.com/office/powerpoint/2010/main" val="3331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B2BD5A-C0EC-4AC1-BBF1-851D8321B964}"/>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538A56DB-6938-460F-9BB3-A0A34C234B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E2A1D679-9D00-4DC7-82EC-B6C33270E7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8DFB6E86-77FA-4731-B7FA-5A63254A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982D40F0-DDB8-45E0-B9D1-5964842C73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D744A42C-4948-489C-8EB2-12C65C47E9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9" name="Picture 8"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9" y="5928628"/>
            <a:ext cx="10437812" cy="321164"/>
          </a:xfrm>
          <a:prstGeom prst="rect">
            <a:avLst/>
          </a:prstGeom>
        </p:spPr>
      </p:pic>
      <p:sp>
        <p:nvSpPr>
          <p:cNvPr id="11" name="Rectangle 10"/>
          <p:cNvSpPr/>
          <p:nvPr/>
        </p:nvSpPr>
        <p:spPr bwMode="ltGray">
          <a:xfrm>
            <a:off x="1754188"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4931" y="4556102"/>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77332" y="4711615"/>
            <a:ext cx="9613862" cy="588535"/>
          </a:xfrm>
        </p:spPr>
        <p:txBody>
          <a:bodyPr anchor="b"/>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2177333"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a:xfrm>
            <a:off x="9047994" y="5936187"/>
            <a:ext cx="2743200" cy="365125"/>
          </a:xfrm>
        </p:spPr>
        <p:txBody>
          <a:bodyPr/>
          <a:lstStyle/>
          <a:p>
            <a:fld id="{616D6166-2B42-4F11-BAA6-8ABAE1BE810C}" type="datetimeFigureOut">
              <a:rPr lang="en-US" noProof="0" smtClean="0"/>
              <a:t>9/17/2020</a:t>
            </a:fld>
            <a:endParaRPr lang="en-US" noProof="0" dirty="0"/>
          </a:p>
        </p:txBody>
      </p:sp>
      <p:sp>
        <p:nvSpPr>
          <p:cNvPr id="6" name="Footer Placeholder 5"/>
          <p:cNvSpPr>
            <a:spLocks noGrp="1"/>
          </p:cNvSpPr>
          <p:nvPr>
            <p:ph type="ftr" sz="quarter" idx="11"/>
          </p:nvPr>
        </p:nvSpPr>
        <p:spPr>
          <a:xfrm>
            <a:off x="2177334"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38697" y="4698039"/>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56893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FC60FB4-27C2-4896-9B64-2DFE33815CE2}"/>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24" name="Graphic 23" descr="Single gear">
              <a:extLst>
                <a:ext uri="{FF2B5EF4-FFF2-40B4-BE49-F238E27FC236}">
                  <a16:creationId xmlns:a16="http://schemas.microsoft.com/office/drawing/2014/main" id="{EE89D477-BED5-4149-965A-0C122D97A0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5" name="Graphic 24" descr="Single gear">
              <a:extLst>
                <a:ext uri="{FF2B5EF4-FFF2-40B4-BE49-F238E27FC236}">
                  <a16:creationId xmlns:a16="http://schemas.microsoft.com/office/drawing/2014/main" id="{5CCE09A4-D09F-43A2-8459-2E9D3E9602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6" name="Graphic 25" descr="Single gear">
              <a:extLst>
                <a:ext uri="{FF2B5EF4-FFF2-40B4-BE49-F238E27FC236}">
                  <a16:creationId xmlns:a16="http://schemas.microsoft.com/office/drawing/2014/main" id="{9A46A1B3-2A0B-4FFE-AE15-A11187E434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7" name="Graphic 26" descr="Single gear">
              <a:extLst>
                <a:ext uri="{FF2B5EF4-FFF2-40B4-BE49-F238E27FC236}">
                  <a16:creationId xmlns:a16="http://schemas.microsoft.com/office/drawing/2014/main" id="{D4F4A02A-94BC-4984-A372-3B77FC854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noProof="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5283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9/17/2020</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2530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bg bwMode="blackWhite">
      <p:bgRef idx="1003">
        <a:schemeClr val="bg2"/>
      </p:bgRef>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C074DF2-6D4F-4B58-A82E-6322DB69A6CC}"/>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29" name="Graphic 28" descr="Single gear">
              <a:extLst>
                <a:ext uri="{FF2B5EF4-FFF2-40B4-BE49-F238E27FC236}">
                  <a16:creationId xmlns:a16="http://schemas.microsoft.com/office/drawing/2014/main" id="{B9A8CB2C-0A50-43EC-A2C7-F536FF84DE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31" name="Graphic 30" descr="Single gear">
              <a:extLst>
                <a:ext uri="{FF2B5EF4-FFF2-40B4-BE49-F238E27FC236}">
                  <a16:creationId xmlns:a16="http://schemas.microsoft.com/office/drawing/2014/main" id="{71F3D36D-2C1A-4D06-A27F-6A64AA118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32" name="Graphic 31" descr="Single gear">
              <a:extLst>
                <a:ext uri="{FF2B5EF4-FFF2-40B4-BE49-F238E27FC236}">
                  <a16:creationId xmlns:a16="http://schemas.microsoft.com/office/drawing/2014/main" id="{61F0F601-D5AC-45C0-92B6-2376085B0D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203014"/>
              <a:ext cx="2880000" cy="2880000"/>
            </a:xfrm>
            <a:prstGeom prst="rect">
              <a:avLst/>
            </a:prstGeom>
          </p:spPr>
        </p:pic>
        <p:pic>
          <p:nvPicPr>
            <p:cNvPr id="33" name="Graphic 32" descr="Single gear">
              <a:extLst>
                <a:ext uri="{FF2B5EF4-FFF2-40B4-BE49-F238E27FC236}">
                  <a16:creationId xmlns:a16="http://schemas.microsoft.com/office/drawing/2014/main" id="{DE792A6A-B423-4979-BD59-4CD4A74069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noProof="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0255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352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363D07-B7E9-4C17-BF5B-ADACCCAD7C6C}"/>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2" name="Graphic 11" descr="Single gear">
              <a:extLst>
                <a:ext uri="{FF2B5EF4-FFF2-40B4-BE49-F238E27FC236}">
                  <a16:creationId xmlns:a16="http://schemas.microsoft.com/office/drawing/2014/main" id="{BF7F7D52-1EF2-49FA-AE87-7BE7232893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3" name="Graphic 12" descr="Single gear">
              <a:extLst>
                <a:ext uri="{FF2B5EF4-FFF2-40B4-BE49-F238E27FC236}">
                  <a16:creationId xmlns:a16="http://schemas.microsoft.com/office/drawing/2014/main" id="{ACC0D449-4064-40FD-A10D-BE7844EB87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4" name="Graphic 13" descr="Single gear">
              <a:extLst>
                <a:ext uri="{FF2B5EF4-FFF2-40B4-BE49-F238E27FC236}">
                  <a16:creationId xmlns:a16="http://schemas.microsoft.com/office/drawing/2014/main" id="{1FE621D1-1FD9-49E2-99C8-0CB37634C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0EA6856C-35D0-465E-B0CB-B889D4DA0B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493FB47-F1DA-40B8-A1F4-115CD1F708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7" name="Picture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noProof="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729455" y="286989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503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BF5BF6C-5F7D-464E-B42E-D194CF355A7E}"/>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aphic 12" descr="Single gear">
              <a:extLst>
                <a:ext uri="{FF2B5EF4-FFF2-40B4-BE49-F238E27FC236}">
                  <a16:creationId xmlns:a16="http://schemas.microsoft.com/office/drawing/2014/main" id="{8F045C13-A0AE-4F21-8EE7-47DCE4B458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4" name="Graphic 13" descr="Single gear">
              <a:extLst>
                <a:ext uri="{FF2B5EF4-FFF2-40B4-BE49-F238E27FC236}">
                  <a16:creationId xmlns:a16="http://schemas.microsoft.com/office/drawing/2014/main" id="{D5197B13-7446-4E28-A62C-4543D7BD6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5" name="Graphic 14" descr="Single gear">
              <a:extLst>
                <a:ext uri="{FF2B5EF4-FFF2-40B4-BE49-F238E27FC236}">
                  <a16:creationId xmlns:a16="http://schemas.microsoft.com/office/drawing/2014/main" id="{4B5B975A-536D-4192-B3DE-875F5E141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6" name="Graphic 15" descr="Single gear">
              <a:extLst>
                <a:ext uri="{FF2B5EF4-FFF2-40B4-BE49-F238E27FC236}">
                  <a16:creationId xmlns:a16="http://schemas.microsoft.com/office/drawing/2014/main" id="{5BB09BB4-511A-4714-92A7-D9CA09D1F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627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3" name="Content Placeholder 2"/>
          <p:cNvSpPr>
            <a:spLocks noGrp="1"/>
          </p:cNvSpPr>
          <p:nvPr>
            <p:ph sz="half" idx="1"/>
          </p:nvPr>
        </p:nvSpPr>
        <p:spPr>
          <a:xfrm>
            <a:off x="2137645" y="2336873"/>
            <a:ext cx="4698358" cy="359931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051448" y="2336873"/>
            <a:ext cx="4700058" cy="3599316"/>
          </a:xfrm>
        </p:spPr>
        <p:txBody>
          <a:bodyPr anchor="ctr" anchorCtr="0"/>
          <a:lstStyle>
            <a:lvl1pPr algn="ctr">
              <a:defRPr/>
            </a:lvl1pPr>
            <a:lvl2pPr algn="ctr">
              <a:defRPr/>
            </a:lvl2pPr>
            <a:lvl3pPr algn="ctr">
              <a:defRPr/>
            </a:lvl3pPr>
            <a:lvl4pPr algn="ctr">
              <a:defRPr/>
            </a:lvl4pPr>
            <a:lvl5pPr algn="ct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9/17/2020</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0697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0C5C8C-B074-498F-921D-CC0B5DF8FBD3}"/>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aphic 14" descr="Single gear">
              <a:extLst>
                <a:ext uri="{FF2B5EF4-FFF2-40B4-BE49-F238E27FC236}">
                  <a16:creationId xmlns:a16="http://schemas.microsoft.com/office/drawing/2014/main" id="{C270183A-92E0-49A5-B6BC-F1934676372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6" name="Graphic 15" descr="Single gear">
              <a:extLst>
                <a:ext uri="{FF2B5EF4-FFF2-40B4-BE49-F238E27FC236}">
                  <a16:creationId xmlns:a16="http://schemas.microsoft.com/office/drawing/2014/main" id="{6E086889-5472-4B65-A156-D0B8F369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7" name="Graphic 16" descr="Single gear">
              <a:extLst>
                <a:ext uri="{FF2B5EF4-FFF2-40B4-BE49-F238E27FC236}">
                  <a16:creationId xmlns:a16="http://schemas.microsoft.com/office/drawing/2014/main" id="{4BCBF44F-62C7-4F40-99DF-85C459F43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8" name="Graphic 17" descr="Single gear">
              <a:extLst>
                <a:ext uri="{FF2B5EF4-FFF2-40B4-BE49-F238E27FC236}">
                  <a16:creationId xmlns:a16="http://schemas.microsoft.com/office/drawing/2014/main" id="{ABF64D53-5ED0-4A1D-A7EA-94CDB0D37E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9" name="Graphic 18" descr="Single gear">
              <a:extLst>
                <a:ext uri="{FF2B5EF4-FFF2-40B4-BE49-F238E27FC236}">
                  <a16:creationId xmlns:a16="http://schemas.microsoft.com/office/drawing/2014/main" id="{2565C769-10BF-4E7B-B099-B4FD45843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0" name="Picture 9"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noProof="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594123" y="2336873"/>
            <a:ext cx="4700059"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727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9/17/2020</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
        <p:nvSpPr>
          <p:cNvPr id="18" name="Content Placeholder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31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41993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9/17/2020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Edit Master text styles</a:t>
            </a:r>
          </a:p>
        </p:txBody>
      </p:sp>
    </p:spTree>
    <p:extLst>
      <p:ext uri="{BB962C8B-B14F-4D97-AF65-F5344CB8AC3E}">
        <p14:creationId xmlns:p14="http://schemas.microsoft.com/office/powerpoint/2010/main" val="46202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6D6166-2B42-4F11-BAA6-8ABAE1BE810C}" type="datetimeFigureOut">
              <a:rPr lang="en-US" noProof="0" smtClean="0"/>
              <a:t>9/17/2020</a:t>
            </a:fld>
            <a:endParaRPr lang="en-US" noProof="0"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83226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65" r:id="rId6"/>
    <p:sldLayoutId id="2147483680" r:id="rId7"/>
    <p:sldLayoutId id="2147483666" r:id="rId8"/>
    <p:sldLayoutId id="2147483682" r:id="rId9"/>
    <p:sldLayoutId id="2147483667" r:id="rId10"/>
    <p:sldLayoutId id="2147483668" r:id="rId11"/>
    <p:sldLayoutId id="2147483681" r:id="rId12"/>
    <p:sldLayoutId id="2147483670" r:id="rId13"/>
    <p:sldLayoutId id="2147483671" r:id="rId14"/>
    <p:sldLayoutId id="2147483672" r:id="rId15"/>
    <p:sldLayoutId id="2147483673" r:id="rId16"/>
    <p:sldLayoutId id="2147483674" r:id="rId17"/>
    <p:sldLayoutId id="2147483678" r:id="rId18"/>
    <p:sldLayoutId id="2147483675" r:id="rId19"/>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6.xml"/><Relationship Id="rId5" Type="http://schemas.openxmlformats.org/officeDocument/2006/relationships/image" Target="../media/image27.sv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2.svg"/></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26792AF-5D39-4A12-8EDD-CC09A60BDA44}"/>
              </a:ext>
            </a:extLst>
          </p:cNvPr>
          <p:cNvPicPr>
            <a:picLocks noChangeAspect="1"/>
          </p:cNvPicPr>
          <p:nvPr/>
        </p:nvPicPr>
        <p:blipFill>
          <a:blip r:embed="rId2"/>
          <a:stretch>
            <a:fillRect/>
          </a:stretch>
        </p:blipFill>
        <p:spPr>
          <a:xfrm>
            <a:off x="344993" y="3004680"/>
            <a:ext cx="936000" cy="848640"/>
          </a:xfrm>
          <a:prstGeom prst="rect">
            <a:avLst/>
          </a:prstGeom>
        </p:spPr>
      </p:pic>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p:txBody>
          <a:bodyPr anchor="ctr" anchorCtr="0"/>
          <a:lstStyle/>
          <a:p>
            <a:r>
              <a:rPr lang="en-US" sz="5000" dirty="0"/>
              <a:t>Sales Process Training</a:t>
            </a:r>
          </a:p>
        </p:txBody>
      </p:sp>
      <p:sp>
        <p:nvSpPr>
          <p:cNvPr id="3" name="Subtitle 2">
            <a:extLst>
              <a:ext uri="{FF2B5EF4-FFF2-40B4-BE49-F238E27FC236}">
                <a16:creationId xmlns:a16="http://schemas.microsoft.com/office/drawing/2014/main" id="{6AA173D3-8B7E-4F91-B862-AC30CB0D2705}"/>
              </a:ext>
            </a:extLst>
          </p:cNvPr>
          <p:cNvSpPr>
            <a:spLocks noGrp="1"/>
          </p:cNvSpPr>
          <p:nvPr>
            <p:ph type="subTitle" idx="1"/>
          </p:nvPr>
        </p:nvSpPr>
        <p:spPr/>
        <p:txBody>
          <a:bodyPr>
            <a:normAutofit/>
          </a:bodyPr>
          <a:lstStyle/>
          <a:p>
            <a:endParaRPr lang="en-US" sz="2800" dirty="0"/>
          </a:p>
        </p:txBody>
      </p:sp>
    </p:spTree>
    <p:extLst>
      <p:ext uri="{BB962C8B-B14F-4D97-AF65-F5344CB8AC3E}">
        <p14:creationId xmlns:p14="http://schemas.microsoft.com/office/powerpoint/2010/main" val="190653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lipboard icon">
            <a:extLst>
              <a:ext uri="{FF2B5EF4-FFF2-40B4-BE49-F238E27FC236}">
                <a16:creationId xmlns:a16="http://schemas.microsoft.com/office/drawing/2014/main" id="{6919C957-53BE-4D79-9BA1-A263BA61F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269" y="797815"/>
            <a:ext cx="952500" cy="952500"/>
          </a:xfrm>
          <a:prstGeom prst="rect">
            <a:avLst/>
          </a:prstGeom>
        </p:spPr>
      </p:pic>
      <p:sp>
        <p:nvSpPr>
          <p:cNvPr id="88" name="Title 87">
            <a:extLst>
              <a:ext uri="{FF2B5EF4-FFF2-40B4-BE49-F238E27FC236}">
                <a16:creationId xmlns:a16="http://schemas.microsoft.com/office/drawing/2014/main" id="{41B70991-B117-418C-8432-39BA57751DD0}"/>
              </a:ext>
            </a:extLst>
          </p:cNvPr>
          <p:cNvSpPr>
            <a:spLocks noGrp="1"/>
          </p:cNvSpPr>
          <p:nvPr>
            <p:ph type="title"/>
          </p:nvPr>
        </p:nvSpPr>
        <p:spPr/>
        <p:txBody>
          <a:bodyPr/>
          <a:lstStyle/>
          <a:p>
            <a:r>
              <a:rPr lang="en-US" b="0" dirty="0"/>
              <a:t>Prospecting</a:t>
            </a:r>
          </a:p>
        </p:txBody>
      </p:sp>
      <p:sp>
        <p:nvSpPr>
          <p:cNvPr id="26" name="Text Placeholder 25">
            <a:extLst>
              <a:ext uri="{FF2B5EF4-FFF2-40B4-BE49-F238E27FC236}">
                <a16:creationId xmlns:a16="http://schemas.microsoft.com/office/drawing/2014/main" id="{7202BD88-8A83-49DA-A828-7C40491D29F7}"/>
              </a:ext>
            </a:extLst>
          </p:cNvPr>
          <p:cNvSpPr>
            <a:spLocks noGrp="1"/>
          </p:cNvSpPr>
          <p:nvPr>
            <p:ph type="body" sz="quarter" idx="20"/>
          </p:nvPr>
        </p:nvSpPr>
        <p:spPr/>
        <p:txBody>
          <a:bodyPr/>
          <a:lstStyle/>
          <a:p>
            <a:pPr marL="0" indent="0">
              <a:buNone/>
            </a:pPr>
            <a:r>
              <a:rPr lang="en-US" dirty="0"/>
              <a:t>Each day of a Sales Representative’s day should be filled with either direct or virtual contact with prospects or existing clients.</a:t>
            </a:r>
          </a:p>
          <a:p>
            <a:endParaRPr lang="en-US" dirty="0"/>
          </a:p>
        </p:txBody>
      </p:sp>
      <p:sp>
        <p:nvSpPr>
          <p:cNvPr id="89" name="Text Placeholder 88">
            <a:extLst>
              <a:ext uri="{FF2B5EF4-FFF2-40B4-BE49-F238E27FC236}">
                <a16:creationId xmlns:a16="http://schemas.microsoft.com/office/drawing/2014/main" id="{41FDF737-A7CF-43BF-B9FC-22E9635B785B}"/>
              </a:ext>
            </a:extLst>
          </p:cNvPr>
          <p:cNvSpPr>
            <a:spLocks noGrp="1"/>
          </p:cNvSpPr>
          <p:nvPr>
            <p:ph type="body" sz="quarter" idx="18"/>
          </p:nvPr>
        </p:nvSpPr>
        <p:spPr/>
        <p:txBody>
          <a:bodyPr/>
          <a:lstStyle/>
          <a:p>
            <a:r>
              <a:rPr lang="en-US" dirty="0"/>
              <a:t>Opportunity</a:t>
            </a:r>
          </a:p>
        </p:txBody>
      </p:sp>
      <p:sp>
        <p:nvSpPr>
          <p:cNvPr id="33" name="Text Placeholder 32">
            <a:extLst>
              <a:ext uri="{FF2B5EF4-FFF2-40B4-BE49-F238E27FC236}">
                <a16:creationId xmlns:a16="http://schemas.microsoft.com/office/drawing/2014/main" id="{2262342E-3D19-495D-AA4E-DB249EBB6351}"/>
              </a:ext>
            </a:extLst>
          </p:cNvPr>
          <p:cNvSpPr>
            <a:spLocks noGrp="1"/>
          </p:cNvSpPr>
          <p:nvPr>
            <p:ph type="body" sz="quarter" idx="21"/>
          </p:nvPr>
        </p:nvSpPr>
        <p:spPr/>
        <p:txBody>
          <a:bodyPr/>
          <a:lstStyle/>
          <a:p>
            <a:pPr marL="0" indent="0">
              <a:buNone/>
            </a:pPr>
            <a:r>
              <a:rPr lang="en-US" dirty="0"/>
              <a:t>Every opportunity to sell must be tracked as a Sales Opportunity in SAP.</a:t>
            </a:r>
          </a:p>
          <a:p>
            <a:pPr marL="0" indent="0">
              <a:buNone/>
            </a:pPr>
            <a:r>
              <a:rPr lang="en-US" dirty="0"/>
              <a:t>Opportunities keep all relevant information regarding a specific sale in one location.</a:t>
            </a:r>
          </a:p>
        </p:txBody>
      </p:sp>
      <p:sp>
        <p:nvSpPr>
          <p:cNvPr id="90" name="Text Placeholder 89">
            <a:extLst>
              <a:ext uri="{FF2B5EF4-FFF2-40B4-BE49-F238E27FC236}">
                <a16:creationId xmlns:a16="http://schemas.microsoft.com/office/drawing/2014/main" id="{426A8A65-AFFE-4A62-858E-16FA37C4410F}"/>
              </a:ext>
            </a:extLst>
          </p:cNvPr>
          <p:cNvSpPr>
            <a:spLocks noGrp="1"/>
          </p:cNvSpPr>
          <p:nvPr>
            <p:ph type="body" sz="quarter" idx="19"/>
          </p:nvPr>
        </p:nvSpPr>
        <p:spPr/>
        <p:txBody>
          <a:bodyPr/>
          <a:lstStyle/>
          <a:p>
            <a:r>
              <a:rPr lang="en-US" dirty="0"/>
              <a:t>Quotation</a:t>
            </a:r>
          </a:p>
        </p:txBody>
      </p:sp>
      <p:sp>
        <p:nvSpPr>
          <p:cNvPr id="34" name="Text Placeholder 33">
            <a:extLst>
              <a:ext uri="{FF2B5EF4-FFF2-40B4-BE49-F238E27FC236}">
                <a16:creationId xmlns:a16="http://schemas.microsoft.com/office/drawing/2014/main" id="{64097651-42EF-4D7F-B8A0-A7E7F7312B73}"/>
              </a:ext>
            </a:extLst>
          </p:cNvPr>
          <p:cNvSpPr>
            <a:spLocks noGrp="1"/>
          </p:cNvSpPr>
          <p:nvPr>
            <p:ph type="body" sz="quarter" idx="22"/>
          </p:nvPr>
        </p:nvSpPr>
        <p:spPr/>
        <p:txBody>
          <a:bodyPr/>
          <a:lstStyle/>
          <a:p>
            <a:pPr marL="0" indent="0">
              <a:buNone/>
            </a:pPr>
            <a:r>
              <a:rPr lang="en-US" dirty="0"/>
              <a:t>Sales Quotations are used to configure the system you are selling, and create a proposal with little to no work needing to be done outside SAP.</a:t>
            </a:r>
          </a:p>
        </p:txBody>
      </p:sp>
    </p:spTree>
    <p:extLst>
      <p:ext uri="{BB962C8B-B14F-4D97-AF65-F5344CB8AC3E}">
        <p14:creationId xmlns:p14="http://schemas.microsoft.com/office/powerpoint/2010/main" val="22413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C57B-F6DC-426C-B46D-3118EDB50CF5}"/>
              </a:ext>
            </a:extLst>
          </p:cNvPr>
          <p:cNvSpPr>
            <a:spLocks noGrp="1"/>
          </p:cNvSpPr>
          <p:nvPr>
            <p:ph type="ctrTitle"/>
          </p:nvPr>
        </p:nvSpPr>
        <p:spPr/>
        <p:txBody>
          <a:bodyPr/>
          <a:lstStyle/>
          <a:p>
            <a:r>
              <a:rPr lang="en-US" dirty="0"/>
              <a:t>Prospecting</a:t>
            </a:r>
          </a:p>
        </p:txBody>
      </p:sp>
      <p:sp>
        <p:nvSpPr>
          <p:cNvPr id="3" name="Subtitle 2">
            <a:extLst>
              <a:ext uri="{FF2B5EF4-FFF2-40B4-BE49-F238E27FC236}">
                <a16:creationId xmlns:a16="http://schemas.microsoft.com/office/drawing/2014/main" id="{4ECBA914-EA2B-4DBA-9E15-89755165A49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360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Prospecting Process- Initial Step</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5" y="2336873"/>
            <a:ext cx="8311372" cy="3599316"/>
          </a:xfrm>
        </p:spPr>
        <p:txBody>
          <a:bodyPr>
            <a:normAutofit/>
          </a:bodyPr>
          <a:lstStyle/>
          <a:p>
            <a:pPr marL="0" indent="0">
              <a:buNone/>
            </a:pPr>
            <a:r>
              <a:rPr lang="en-US" dirty="0"/>
              <a:t>Each day of a Sales Representative’s day should be filled with either direct or virtual contact with prospects or existing clients.</a:t>
            </a:r>
          </a:p>
          <a:p>
            <a:r>
              <a:rPr lang="en-US" dirty="0"/>
              <a:t>Prospects – Sales Representatives should conduct active prospecting by canvassing businesses in their designated areas, either by direct or virtual communications.</a:t>
            </a:r>
          </a:p>
          <a:p>
            <a:r>
              <a:rPr lang="en-US" dirty="0"/>
              <a:t>Existing Clients – Sales Representatives should make direct efforts to form or strengthen relationships with existing clients at every opportunity.</a:t>
            </a:r>
          </a:p>
          <a:p>
            <a:endParaRPr lang="en-US" dirty="0"/>
          </a:p>
        </p:txBody>
      </p:sp>
    </p:spTree>
    <p:extLst>
      <p:ext uri="{BB962C8B-B14F-4D97-AF65-F5344CB8AC3E}">
        <p14:creationId xmlns:p14="http://schemas.microsoft.com/office/powerpoint/2010/main" val="719454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Prospecting Process- Initial Step (cont.)</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5" y="2336873"/>
            <a:ext cx="8311372" cy="3599316"/>
          </a:xfrm>
        </p:spPr>
        <p:txBody>
          <a:bodyPr>
            <a:normAutofit/>
          </a:bodyPr>
          <a:lstStyle/>
          <a:p>
            <a:pPr marL="0" indent="0">
              <a:buNone/>
            </a:pPr>
            <a:r>
              <a:rPr lang="en-US" dirty="0"/>
              <a:t>The intent of prospecting is to gather information for potential sales today as well as to tee up potential sales for tomorrow through the gathering of contacts and competitive equipment information.</a:t>
            </a:r>
          </a:p>
          <a:p>
            <a:pPr marL="0" indent="0">
              <a:buNone/>
            </a:pPr>
            <a:endParaRPr lang="en-US" dirty="0"/>
          </a:p>
          <a:p>
            <a:pPr marL="0" indent="0">
              <a:buNone/>
            </a:pPr>
            <a:r>
              <a:rPr lang="en-US" dirty="0"/>
              <a:t>Information for new sales opportunities may come in through different channels and must all be entered in the CRM for Outlook so data can be tracked in order to provide better sales data to help improve your sales.</a:t>
            </a:r>
          </a:p>
          <a:p>
            <a:endParaRPr lang="en-US" dirty="0"/>
          </a:p>
        </p:txBody>
      </p:sp>
    </p:spTree>
    <p:extLst>
      <p:ext uri="{BB962C8B-B14F-4D97-AF65-F5344CB8AC3E}">
        <p14:creationId xmlns:p14="http://schemas.microsoft.com/office/powerpoint/2010/main" val="238687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Prospecting Process- Initial Step (</a:t>
            </a:r>
            <a:r>
              <a:rPr lang="en-US" dirty="0" err="1"/>
              <a:t>cont</a:t>
            </a:r>
            <a:r>
              <a:rPr lang="en-US" dirty="0"/>
              <a:t>)</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5" y="2336873"/>
            <a:ext cx="8311372" cy="3599316"/>
          </a:xfrm>
        </p:spPr>
        <p:txBody>
          <a:bodyPr>
            <a:normAutofit/>
          </a:bodyPr>
          <a:lstStyle/>
          <a:p>
            <a:pPr marL="0" indent="0">
              <a:buNone/>
            </a:pPr>
            <a:r>
              <a:rPr lang="en-US" dirty="0"/>
              <a:t>Once a Sales Representative obtains information, they are to use the CRM for Outlook to capture all pertinent information.</a:t>
            </a:r>
          </a:p>
          <a:p>
            <a:pPr marL="0" indent="0">
              <a:buNone/>
            </a:pPr>
            <a:r>
              <a:rPr lang="en-US" dirty="0"/>
              <a:t>It is optimal to enter information as quickly as possible after learning about the sales opportunity.</a:t>
            </a:r>
          </a:p>
          <a:p>
            <a:pPr marL="0" indent="0">
              <a:buNone/>
            </a:pPr>
            <a:endParaRPr lang="en-US" dirty="0"/>
          </a:p>
          <a:p>
            <a:pPr marL="0" indent="0">
              <a:buNone/>
            </a:pPr>
            <a:r>
              <a:rPr lang="en-US" dirty="0"/>
              <a:t>Leveraging business cards and websites will ensure we have accurate information about the contacts and business logistics entered into the system.</a:t>
            </a:r>
          </a:p>
          <a:p>
            <a:endParaRPr lang="en-US" dirty="0"/>
          </a:p>
        </p:txBody>
      </p:sp>
    </p:spTree>
    <p:extLst>
      <p:ext uri="{BB962C8B-B14F-4D97-AF65-F5344CB8AC3E}">
        <p14:creationId xmlns:p14="http://schemas.microsoft.com/office/powerpoint/2010/main" val="3406190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C4BF-7926-4E03-BB13-6B8E9E5C2F60}"/>
              </a:ext>
            </a:extLst>
          </p:cNvPr>
          <p:cNvSpPr>
            <a:spLocks noGrp="1"/>
          </p:cNvSpPr>
          <p:nvPr>
            <p:ph type="ctrTitle"/>
          </p:nvPr>
        </p:nvSpPr>
        <p:spPr/>
        <p:txBody>
          <a:bodyPr/>
          <a:lstStyle/>
          <a:p>
            <a:r>
              <a:rPr lang="en-US" dirty="0"/>
              <a:t>Adding Prospects</a:t>
            </a:r>
          </a:p>
        </p:txBody>
      </p:sp>
      <p:sp>
        <p:nvSpPr>
          <p:cNvPr id="3" name="Subtitle 2">
            <a:extLst>
              <a:ext uri="{FF2B5EF4-FFF2-40B4-BE49-F238E27FC236}">
                <a16:creationId xmlns:a16="http://schemas.microsoft.com/office/drawing/2014/main" id="{10DB7B68-5333-4A6B-B51A-28141C29AA7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269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Research - Entering Prospect Information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444752" y="2077675"/>
            <a:ext cx="9790650" cy="1169807"/>
          </a:xfrm>
        </p:spPr>
        <p:txBody>
          <a:bodyPr>
            <a:normAutofit/>
          </a:bodyPr>
          <a:lstStyle/>
          <a:p>
            <a:pPr marL="0" indent="0">
              <a:buNone/>
            </a:pPr>
            <a:r>
              <a:rPr lang="en-US" dirty="0"/>
              <a:t>Before entering any information into the CRM for Outlook or SAP, you MUST verify the information does not already exist. </a:t>
            </a:r>
          </a:p>
          <a:p>
            <a:endParaRPr lang="en-US" dirty="0"/>
          </a:p>
        </p:txBody>
      </p:sp>
      <p:sp>
        <p:nvSpPr>
          <p:cNvPr id="5" name="Content Placeholder 2">
            <a:extLst>
              <a:ext uri="{FF2B5EF4-FFF2-40B4-BE49-F238E27FC236}">
                <a16:creationId xmlns:a16="http://schemas.microsoft.com/office/drawing/2014/main" id="{DB970AF8-6D80-4844-8D6C-17C9C87E759F}"/>
              </a:ext>
            </a:extLst>
          </p:cNvPr>
          <p:cNvSpPr txBox="1">
            <a:spLocks/>
          </p:cNvSpPr>
          <p:nvPr/>
        </p:nvSpPr>
        <p:spPr>
          <a:xfrm>
            <a:off x="356616" y="2888444"/>
            <a:ext cx="6739128" cy="3831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100" dirty="0"/>
              <a:t>Step 1 – Checking for an existing record before adding a new Business Partner</a:t>
            </a:r>
          </a:p>
          <a:p>
            <a:pPr marL="457200" indent="-457200">
              <a:buFont typeface="+mj-lt"/>
              <a:buAutoNum type="arabicPeriod"/>
            </a:pPr>
            <a:r>
              <a:rPr lang="en-US" sz="1100" dirty="0"/>
              <a:t>Open Outlook and click on the first SAP tab in the top ribbon </a:t>
            </a:r>
          </a:p>
          <a:p>
            <a:pPr marL="914400" lvl="1" indent="-457200">
              <a:buFont typeface="+mj-lt"/>
              <a:buAutoNum type="arabicPeriod"/>
            </a:pPr>
            <a:r>
              <a:rPr lang="en-US" sz="1100" dirty="0"/>
              <a:t>NOTE: If you have an existing email from the prospect, the SAP tab should pull any Business Partner information for this contact if the data already exists in SAP.</a:t>
            </a:r>
          </a:p>
          <a:p>
            <a:pPr marL="457200" indent="-457200">
              <a:buFont typeface="+mj-lt"/>
              <a:buAutoNum type="arabicPeriod"/>
            </a:pPr>
            <a:r>
              <a:rPr lang="en-US" sz="1100" dirty="0"/>
              <a:t>Click the Find button</a:t>
            </a:r>
          </a:p>
          <a:p>
            <a:pPr marL="457200" indent="-457200">
              <a:buFont typeface="+mj-lt"/>
              <a:buAutoNum type="arabicPeriod"/>
            </a:pPr>
            <a:r>
              <a:rPr lang="en-US" sz="1100" dirty="0"/>
              <a:t>In the search bar, perform the following searches to ensure you have exhausted all options:</a:t>
            </a:r>
          </a:p>
          <a:p>
            <a:pPr marL="914400" lvl="1" indent="-457200">
              <a:buFont typeface="+mj-lt"/>
              <a:buAutoNum type="arabicPeriod"/>
            </a:pPr>
            <a:r>
              <a:rPr lang="en-US" sz="1100" dirty="0"/>
              <a:t>Business name – Make sure to try all forms and spellings as well as different spacing options</a:t>
            </a:r>
          </a:p>
          <a:p>
            <a:pPr marL="914400" lvl="1" indent="-457200">
              <a:buFont typeface="+mj-lt"/>
              <a:buAutoNum type="arabicPeriod"/>
            </a:pPr>
            <a:r>
              <a:rPr lang="en-US" sz="1100" dirty="0"/>
              <a:t>Phone number</a:t>
            </a:r>
          </a:p>
          <a:p>
            <a:pPr marL="914400" lvl="1" indent="-457200">
              <a:buFont typeface="+mj-lt"/>
              <a:buAutoNum type="arabicPeriod"/>
            </a:pPr>
            <a:r>
              <a:rPr lang="en-US" sz="1100" dirty="0"/>
              <a:t>Contact name</a:t>
            </a:r>
          </a:p>
          <a:p>
            <a:pPr marL="914400" lvl="1" indent="-457200">
              <a:buFont typeface="+mj-lt"/>
              <a:buAutoNum type="arabicPeriod"/>
            </a:pPr>
            <a:r>
              <a:rPr lang="en-US" sz="1100" dirty="0"/>
              <a:t>Address</a:t>
            </a:r>
          </a:p>
          <a:p>
            <a:pPr marL="457200" indent="-457200">
              <a:buFont typeface="+mj-lt"/>
              <a:buAutoNum type="arabicPeriod"/>
            </a:pPr>
            <a:r>
              <a:rPr lang="en-US" sz="1100" dirty="0"/>
              <a:t>If the business already exists in our database, select that Business Partner from the list and enter the new contact information and proceed to the Add a Sales Opportunity process.</a:t>
            </a:r>
          </a:p>
          <a:p>
            <a:pPr marL="457200" indent="-457200">
              <a:buFont typeface="+mj-lt"/>
              <a:buAutoNum type="arabicPeriod"/>
            </a:pPr>
            <a:r>
              <a:rPr lang="en-US" sz="1100" dirty="0"/>
              <a:t>If the business is not found in our system, proceed to the Add a New Business Partner Process.</a:t>
            </a:r>
          </a:p>
          <a:p>
            <a:pPr marL="0" indent="0">
              <a:buNone/>
            </a:pPr>
            <a:r>
              <a:rPr lang="en-US" sz="1100" dirty="0"/>
              <a:t>(NOTE: If the business already exists in our database, but the information is incorrect, or, this business exists as both a Lead and a Customer, notify the current Admin employee in charge of updating Business Partner information.)</a:t>
            </a:r>
          </a:p>
          <a:p>
            <a:endParaRPr lang="en-US" sz="1100" dirty="0"/>
          </a:p>
        </p:txBody>
      </p:sp>
      <p:pic>
        <p:nvPicPr>
          <p:cNvPr id="7" name="Picture 6">
            <a:extLst>
              <a:ext uri="{FF2B5EF4-FFF2-40B4-BE49-F238E27FC236}">
                <a16:creationId xmlns:a16="http://schemas.microsoft.com/office/drawing/2014/main" id="{771D9591-590A-4C06-824C-6C1BD339FF84}"/>
              </a:ext>
            </a:extLst>
          </p:cNvPr>
          <p:cNvPicPr>
            <a:picLocks noChangeAspect="1"/>
          </p:cNvPicPr>
          <p:nvPr/>
        </p:nvPicPr>
        <p:blipFill>
          <a:blip r:embed="rId5"/>
          <a:stretch>
            <a:fillRect/>
          </a:stretch>
        </p:blipFill>
        <p:spPr>
          <a:xfrm>
            <a:off x="7275721" y="3429000"/>
            <a:ext cx="4475786" cy="2587752"/>
          </a:xfrm>
          <a:prstGeom prst="rect">
            <a:avLst/>
          </a:prstGeom>
        </p:spPr>
      </p:pic>
    </p:spTree>
    <p:extLst>
      <p:ext uri="{BB962C8B-B14F-4D97-AF65-F5344CB8AC3E}">
        <p14:creationId xmlns:p14="http://schemas.microsoft.com/office/powerpoint/2010/main" val="3637343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New Business Partner</a:t>
            </a:r>
          </a:p>
        </p:txBody>
      </p:sp>
      <p:sp>
        <p:nvSpPr>
          <p:cNvPr id="3" name="Rectangle 2">
            <a:extLst>
              <a:ext uri="{FF2B5EF4-FFF2-40B4-BE49-F238E27FC236}">
                <a16:creationId xmlns:a16="http://schemas.microsoft.com/office/drawing/2014/main" id="{83FB4C0E-384C-4310-8E6B-D49E0928B47D}"/>
              </a:ext>
            </a:extLst>
          </p:cNvPr>
          <p:cNvSpPr/>
          <p:nvPr/>
        </p:nvSpPr>
        <p:spPr>
          <a:xfrm>
            <a:off x="680321" y="2317072"/>
            <a:ext cx="9742063" cy="646331"/>
          </a:xfrm>
          <a:prstGeom prst="rect">
            <a:avLst/>
          </a:prstGeom>
        </p:spPr>
        <p:txBody>
          <a:bodyPr wrap="square">
            <a:spAutoFit/>
          </a:bodyPr>
          <a:lstStyle/>
          <a:p>
            <a:r>
              <a:rPr lang="en-US" dirty="0"/>
              <a:t>Once you have confirmed through thorough research that your prospect does not exist as a Customer or Lead, proceed with the following steps:</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80321" y="3429000"/>
            <a:ext cx="5415679" cy="2846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a:pPr>
            <a:r>
              <a:rPr lang="en-US" dirty="0"/>
              <a:t>In Outlook, click on the first SAP tab in the top ribbon.</a:t>
            </a:r>
          </a:p>
          <a:p>
            <a:pPr marL="457200" indent="-457200">
              <a:buFont typeface="+mj-lt"/>
              <a:buAutoNum type="arabicPeriod"/>
            </a:pPr>
            <a:r>
              <a:rPr lang="en-US" dirty="0"/>
              <a:t>Click the Find button.</a:t>
            </a:r>
          </a:p>
          <a:p>
            <a:pPr marL="457200" indent="-457200">
              <a:buFont typeface="+mj-lt"/>
              <a:buAutoNum type="arabicPeriod"/>
            </a:pPr>
            <a:r>
              <a:rPr lang="en-US" dirty="0"/>
              <a:t>Click the “Add a Business Partner” link.</a:t>
            </a:r>
          </a:p>
          <a:p>
            <a:pPr marL="457200" indent="-457200">
              <a:buFont typeface="+mj-lt"/>
              <a:buAutoNum type="arabicPeriod"/>
            </a:pPr>
            <a:r>
              <a:rPr lang="en-US" dirty="0"/>
              <a:t>Click the second dropdown box in the Code line and select Lead.</a:t>
            </a:r>
          </a:p>
        </p:txBody>
      </p:sp>
      <p:pic>
        <p:nvPicPr>
          <p:cNvPr id="7" name="Picture 6">
            <a:extLst>
              <a:ext uri="{FF2B5EF4-FFF2-40B4-BE49-F238E27FC236}">
                <a16:creationId xmlns:a16="http://schemas.microsoft.com/office/drawing/2014/main" id="{D51FBCF9-088A-4D9C-B63F-3AF826BBD427}"/>
              </a:ext>
            </a:extLst>
          </p:cNvPr>
          <p:cNvPicPr>
            <a:picLocks noChangeAspect="1"/>
          </p:cNvPicPr>
          <p:nvPr/>
        </p:nvPicPr>
        <p:blipFill>
          <a:blip r:embed="rId2"/>
          <a:stretch>
            <a:fillRect/>
          </a:stretch>
        </p:blipFill>
        <p:spPr>
          <a:xfrm>
            <a:off x="6179520" y="3160450"/>
            <a:ext cx="5479130" cy="3191818"/>
          </a:xfrm>
          <a:prstGeom prst="rect">
            <a:avLst/>
          </a:prstGeom>
        </p:spPr>
      </p:pic>
    </p:spTree>
    <p:extLst>
      <p:ext uri="{BB962C8B-B14F-4D97-AF65-F5344CB8AC3E}">
        <p14:creationId xmlns:p14="http://schemas.microsoft.com/office/powerpoint/2010/main" val="165733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New Business Partner (cont.)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80321" y="2595920"/>
            <a:ext cx="5415679" cy="410905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5"/>
            </a:pPr>
            <a:r>
              <a:rPr lang="en-US" dirty="0"/>
              <a:t>Enter the name of the Business/Entity from the business card or website. Enter the name exactly as it is on your reference.</a:t>
            </a:r>
          </a:p>
          <a:p>
            <a:pPr marL="457200" indent="-457200">
              <a:buFont typeface="+mj-lt"/>
              <a:buAutoNum type="arabicPeriod" startAt="5"/>
            </a:pPr>
            <a:r>
              <a:rPr lang="en-US" dirty="0"/>
              <a:t>In the Group field, select the appropriate MCC location from the dropdown.</a:t>
            </a:r>
          </a:p>
          <a:p>
            <a:pPr marL="457200" indent="-457200">
              <a:buFont typeface="+mj-lt"/>
              <a:buAutoNum type="arabicPeriod" startAt="5"/>
            </a:pPr>
            <a:r>
              <a:rPr lang="en-US" dirty="0"/>
              <a:t>Enter the phone number for the business/entity.</a:t>
            </a:r>
          </a:p>
          <a:p>
            <a:pPr marL="457200" indent="-457200">
              <a:buFont typeface="+mj-lt"/>
              <a:buAutoNum type="arabicPeriod" startAt="5"/>
            </a:pPr>
            <a:r>
              <a:rPr lang="en-US" dirty="0"/>
              <a:t>Enter the email address if you have it</a:t>
            </a:r>
          </a:p>
          <a:p>
            <a:pPr marL="457200" indent="-457200">
              <a:buFont typeface="+mj-lt"/>
              <a:buAutoNum type="arabicPeriod" startAt="5"/>
            </a:pPr>
            <a:r>
              <a:rPr lang="en-US" dirty="0"/>
              <a:t>Enter the business website if there is one.</a:t>
            </a:r>
          </a:p>
        </p:txBody>
      </p:sp>
      <p:pic>
        <p:nvPicPr>
          <p:cNvPr id="7" name="Picture 6">
            <a:extLst>
              <a:ext uri="{FF2B5EF4-FFF2-40B4-BE49-F238E27FC236}">
                <a16:creationId xmlns:a16="http://schemas.microsoft.com/office/drawing/2014/main" id="{D51FBCF9-088A-4D9C-B63F-3AF826BBD427}"/>
              </a:ext>
            </a:extLst>
          </p:cNvPr>
          <p:cNvPicPr>
            <a:picLocks noChangeAspect="1"/>
          </p:cNvPicPr>
          <p:nvPr/>
        </p:nvPicPr>
        <p:blipFill>
          <a:blip r:embed="rId2"/>
          <a:stretch>
            <a:fillRect/>
          </a:stretch>
        </p:blipFill>
        <p:spPr>
          <a:xfrm>
            <a:off x="6170376" y="2912954"/>
            <a:ext cx="5479130" cy="3191818"/>
          </a:xfrm>
          <a:prstGeom prst="rect">
            <a:avLst/>
          </a:prstGeom>
        </p:spPr>
      </p:pic>
    </p:spTree>
    <p:extLst>
      <p:ext uri="{BB962C8B-B14F-4D97-AF65-F5344CB8AC3E}">
        <p14:creationId xmlns:p14="http://schemas.microsoft.com/office/powerpoint/2010/main" val="3545469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New Business Partner (cont.)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80321" y="2748944"/>
            <a:ext cx="5415679" cy="4109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10"/>
            </a:pPr>
            <a:r>
              <a:rPr lang="en-US" dirty="0"/>
              <a:t> Click the Contacts &amp; Addresses button at the top.</a:t>
            </a:r>
          </a:p>
          <a:p>
            <a:pPr marL="457200" indent="-457200">
              <a:buFont typeface="+mj-lt"/>
              <a:buAutoNum type="arabicPeriod" startAt="10"/>
            </a:pPr>
            <a:r>
              <a:rPr lang="en-US" dirty="0"/>
              <a:t>Click the Contact Persons “Add” button.</a:t>
            </a:r>
          </a:p>
          <a:p>
            <a:pPr marL="457200" indent="-457200">
              <a:buFont typeface="+mj-lt"/>
              <a:buAutoNum type="arabicPeriod" startAt="10"/>
            </a:pPr>
            <a:r>
              <a:rPr lang="en-US" dirty="0"/>
              <a:t>Enter the full name of your contact in the Contact Name field.</a:t>
            </a:r>
          </a:p>
          <a:p>
            <a:pPr marL="457200" indent="-457200">
              <a:buFont typeface="+mj-lt"/>
              <a:buAutoNum type="arabicPeriod" startAt="10"/>
            </a:pPr>
            <a:r>
              <a:rPr lang="en-US" dirty="0"/>
              <a:t>Enter the rest of the contact’s info in the rest of the fields.</a:t>
            </a:r>
          </a:p>
          <a:p>
            <a:pPr marL="457200" indent="-457200">
              <a:buFont typeface="+mj-lt"/>
              <a:buAutoNum type="arabicPeriod" startAt="10"/>
            </a:pPr>
            <a:endParaRPr lang="en-US" dirty="0"/>
          </a:p>
          <a:p>
            <a:pPr marL="457200" indent="-457200">
              <a:buFont typeface="+mj-lt"/>
              <a:buAutoNum type="arabicPeriod" startAt="10"/>
            </a:pPr>
            <a:endParaRPr lang="en-US" dirty="0"/>
          </a:p>
        </p:txBody>
      </p:sp>
      <p:pic>
        <p:nvPicPr>
          <p:cNvPr id="7" name="Picture 6">
            <a:extLst>
              <a:ext uri="{FF2B5EF4-FFF2-40B4-BE49-F238E27FC236}">
                <a16:creationId xmlns:a16="http://schemas.microsoft.com/office/drawing/2014/main" id="{D51FBCF9-088A-4D9C-B63F-3AF826BBD427}"/>
              </a:ext>
            </a:extLst>
          </p:cNvPr>
          <p:cNvPicPr>
            <a:picLocks noChangeAspect="1"/>
          </p:cNvPicPr>
          <p:nvPr/>
        </p:nvPicPr>
        <p:blipFill>
          <a:blip r:embed="rId2"/>
          <a:stretch>
            <a:fillRect/>
          </a:stretch>
        </p:blipFill>
        <p:spPr>
          <a:xfrm>
            <a:off x="6326188" y="2824178"/>
            <a:ext cx="5185491" cy="3191818"/>
          </a:xfrm>
          <a:prstGeom prst="rect">
            <a:avLst/>
          </a:prstGeom>
        </p:spPr>
      </p:pic>
    </p:spTree>
    <p:extLst>
      <p:ext uri="{BB962C8B-B14F-4D97-AF65-F5344CB8AC3E}">
        <p14:creationId xmlns:p14="http://schemas.microsoft.com/office/powerpoint/2010/main" val="408950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E30B-392D-4691-8125-129E25AAA524}"/>
              </a:ext>
            </a:extLst>
          </p:cNvPr>
          <p:cNvSpPr>
            <a:spLocks noGrp="1"/>
          </p:cNvSpPr>
          <p:nvPr>
            <p:ph type="title"/>
          </p:nvPr>
        </p:nvSpPr>
        <p:spPr/>
        <p:txBody>
          <a:bodyPr>
            <a:normAutofit/>
          </a:bodyPr>
          <a:lstStyle/>
          <a:p>
            <a:r>
              <a:rPr lang="en-US" dirty="0"/>
              <a:t>How to use SAP and the CRM for Outlook</a:t>
            </a:r>
          </a:p>
        </p:txBody>
      </p:sp>
      <p:pic>
        <p:nvPicPr>
          <p:cNvPr id="5" name="Graphic 4" descr="Purpose icon">
            <a:extLst>
              <a:ext uri="{FF2B5EF4-FFF2-40B4-BE49-F238E27FC236}">
                <a16:creationId xmlns:a16="http://schemas.microsoft.com/office/drawing/2014/main" id="{28F7ACE2-5D39-488F-AF39-9DEDFF0FF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03486" y="2947289"/>
            <a:ext cx="936000" cy="936000"/>
          </a:xfrm>
          <a:prstGeom prst="rect">
            <a:avLst/>
          </a:prstGeom>
        </p:spPr>
      </p:pic>
      <p:sp>
        <p:nvSpPr>
          <p:cNvPr id="3" name="Text Placeholder 2">
            <a:extLst>
              <a:ext uri="{FF2B5EF4-FFF2-40B4-BE49-F238E27FC236}">
                <a16:creationId xmlns:a16="http://schemas.microsoft.com/office/drawing/2014/main" id="{E7C2A41D-6B6E-4DD0-A7BD-E8CA001266EE}"/>
              </a:ext>
            </a:extLst>
          </p:cNvPr>
          <p:cNvSpPr>
            <a:spLocks noGrp="1"/>
          </p:cNvSpPr>
          <p:nvPr>
            <p:ph type="body" idx="1"/>
          </p:nvPr>
        </p:nvSpPr>
        <p:spPr/>
        <p:txBody>
          <a:bodyPr>
            <a:normAutofit/>
          </a:bodyPr>
          <a:lstStyle/>
          <a:p>
            <a:pPr algn="ctr"/>
            <a:r>
              <a:rPr lang="en-US" sz="2400" dirty="0"/>
              <a:t>The purpose of this training is to explain, step by step, the sales opportunities process and how to use SAP and the CRM for Outlook add-on to enter opportunities in preparation to generate proposal documents.</a:t>
            </a:r>
          </a:p>
          <a:p>
            <a:pPr algn="ctr"/>
            <a:endParaRPr lang="en-US" sz="2400" dirty="0"/>
          </a:p>
          <a:p>
            <a:endParaRPr lang="en-US" sz="2400" dirty="0"/>
          </a:p>
        </p:txBody>
      </p:sp>
    </p:spTree>
    <p:extLst>
      <p:ext uri="{BB962C8B-B14F-4D97-AF65-F5344CB8AC3E}">
        <p14:creationId xmlns:p14="http://schemas.microsoft.com/office/powerpoint/2010/main" val="274584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New Business Partner (cont.)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80321" y="2740065"/>
            <a:ext cx="5415679" cy="375838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14"/>
            </a:pPr>
            <a:r>
              <a:rPr lang="en-US" dirty="0"/>
              <a:t> Click on the Add button for the Billing Address (this might be different than the contact address).</a:t>
            </a:r>
          </a:p>
          <a:p>
            <a:pPr marL="457200" indent="-457200">
              <a:buFont typeface="+mj-lt"/>
              <a:buAutoNum type="arabicPeriod" startAt="14"/>
            </a:pPr>
            <a:r>
              <a:rPr lang="en-US" dirty="0"/>
              <a:t>In the “Address” field, enter the name of the business.</a:t>
            </a:r>
          </a:p>
          <a:p>
            <a:pPr marL="457200" indent="-457200">
              <a:buFont typeface="+mj-lt"/>
              <a:buAutoNum type="arabicPeriod" startAt="14"/>
            </a:pPr>
            <a:r>
              <a:rPr lang="en-US" dirty="0"/>
              <a:t>Street – Enter the full street address including suite or building #.</a:t>
            </a:r>
          </a:p>
          <a:p>
            <a:pPr marL="457200" indent="-457200">
              <a:buFont typeface="+mj-lt"/>
              <a:buAutoNum type="arabicPeriod" startAt="14"/>
            </a:pPr>
            <a:r>
              <a:rPr lang="en-US" dirty="0"/>
              <a:t>Enter the City, State, and Zip Code.</a:t>
            </a:r>
          </a:p>
          <a:p>
            <a:pPr marL="457200" indent="-457200">
              <a:buFont typeface="+mj-lt"/>
              <a:buAutoNum type="arabicPeriod" startAt="14"/>
            </a:pPr>
            <a:r>
              <a:rPr lang="en-US" dirty="0"/>
              <a:t>If the Shipping address (location of the actual system) is different from the Billing address, click the Add button next to Shipping Address and enter all the information as you did for the Billing Address.</a:t>
            </a:r>
          </a:p>
          <a:p>
            <a:pPr marL="457200" indent="-457200">
              <a:buFont typeface="+mj-lt"/>
              <a:buAutoNum type="arabicPeriod" startAt="14"/>
            </a:pPr>
            <a:r>
              <a:rPr lang="en-US" dirty="0"/>
              <a:t>Click Save &amp; Close at the top to submit the information and add the Business Partner to SAP.</a:t>
            </a:r>
          </a:p>
          <a:p>
            <a:pPr marL="457200" indent="-457200">
              <a:buFont typeface="+mj-lt"/>
              <a:buAutoNum type="arabicPeriod" startAt="14"/>
            </a:pPr>
            <a:endParaRPr lang="en-US" dirty="0"/>
          </a:p>
          <a:p>
            <a:pPr marL="457200" indent="-457200">
              <a:buFont typeface="+mj-lt"/>
              <a:buAutoNum type="arabicPeriod" startAt="14"/>
            </a:pPr>
            <a:endParaRPr lang="en-US" dirty="0"/>
          </a:p>
        </p:txBody>
      </p:sp>
      <p:pic>
        <p:nvPicPr>
          <p:cNvPr id="7" name="Picture 6">
            <a:extLst>
              <a:ext uri="{FF2B5EF4-FFF2-40B4-BE49-F238E27FC236}">
                <a16:creationId xmlns:a16="http://schemas.microsoft.com/office/drawing/2014/main" id="{D51FBCF9-088A-4D9C-B63F-3AF826BBD427}"/>
              </a:ext>
            </a:extLst>
          </p:cNvPr>
          <p:cNvPicPr>
            <a:picLocks noChangeAspect="1"/>
          </p:cNvPicPr>
          <p:nvPr/>
        </p:nvPicPr>
        <p:blipFill>
          <a:blip r:embed="rId2"/>
          <a:stretch>
            <a:fillRect/>
          </a:stretch>
        </p:blipFill>
        <p:spPr>
          <a:xfrm>
            <a:off x="6326188" y="2888010"/>
            <a:ext cx="5185491" cy="3064153"/>
          </a:xfrm>
          <a:prstGeom prst="rect">
            <a:avLst/>
          </a:prstGeom>
        </p:spPr>
      </p:pic>
    </p:spTree>
    <p:extLst>
      <p:ext uri="{BB962C8B-B14F-4D97-AF65-F5344CB8AC3E}">
        <p14:creationId xmlns:p14="http://schemas.microsoft.com/office/powerpoint/2010/main" val="2302582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Competitive Equipment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80321" y="3092953"/>
            <a:ext cx="5415679" cy="37583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AutoNum type="arabicPeriod"/>
            </a:pPr>
            <a:r>
              <a:rPr lang="en-US" dirty="0"/>
              <a:t>Log into the SAP client with your SAP credentials.</a:t>
            </a:r>
          </a:p>
          <a:p>
            <a:pPr marL="457200" indent="-457200">
              <a:buAutoNum type="arabicPeriod"/>
            </a:pPr>
            <a:r>
              <a:rPr lang="en-US" dirty="0"/>
              <a:t>After SAP and all add-ons have fully loaded, click on the Business Partner module from the left menu.</a:t>
            </a:r>
          </a:p>
          <a:p>
            <a:pPr marL="457200" indent="-457200">
              <a:buAutoNum type="arabicPeriod"/>
            </a:pPr>
            <a:r>
              <a:rPr lang="en-US" dirty="0"/>
              <a:t>Click on Business Partner Master Data</a:t>
            </a:r>
          </a:p>
          <a:p>
            <a:pPr marL="457200" indent="-457200">
              <a:buAutoNum type="arabicPeriod"/>
            </a:pPr>
            <a:r>
              <a:rPr lang="en-US" dirty="0"/>
              <a:t>In the Business Partner window, search for the business by name, contact, or phone number.</a:t>
            </a:r>
          </a:p>
          <a:p>
            <a:pPr marL="457200" indent="-457200">
              <a:buAutoNum type="arabicPeriod"/>
            </a:pPr>
            <a:r>
              <a:rPr lang="en-US" dirty="0"/>
              <a:t>Click on the Competitive Equipment button in the top right corner.</a:t>
            </a:r>
          </a:p>
        </p:txBody>
      </p:sp>
      <p:pic>
        <p:nvPicPr>
          <p:cNvPr id="7" name="Picture 6">
            <a:extLst>
              <a:ext uri="{FF2B5EF4-FFF2-40B4-BE49-F238E27FC236}">
                <a16:creationId xmlns:a16="http://schemas.microsoft.com/office/drawing/2014/main" id="{D51FBCF9-088A-4D9C-B63F-3AF826BBD427}"/>
              </a:ext>
            </a:extLst>
          </p:cNvPr>
          <p:cNvPicPr>
            <a:picLocks noChangeAspect="1"/>
          </p:cNvPicPr>
          <p:nvPr/>
        </p:nvPicPr>
        <p:blipFill>
          <a:blip r:embed="rId2"/>
          <a:stretch>
            <a:fillRect/>
          </a:stretch>
        </p:blipFill>
        <p:spPr>
          <a:xfrm>
            <a:off x="6326188" y="3708484"/>
            <a:ext cx="5185491" cy="2505185"/>
          </a:xfrm>
          <a:prstGeom prst="rect">
            <a:avLst/>
          </a:prstGeom>
        </p:spPr>
      </p:pic>
      <p:sp>
        <p:nvSpPr>
          <p:cNvPr id="6" name="Rectangle 5">
            <a:extLst>
              <a:ext uri="{FF2B5EF4-FFF2-40B4-BE49-F238E27FC236}">
                <a16:creationId xmlns:a16="http://schemas.microsoft.com/office/drawing/2014/main" id="{F11C237F-752D-4B3D-8DE8-A22F18A1F5F1}"/>
              </a:ext>
            </a:extLst>
          </p:cNvPr>
          <p:cNvSpPr/>
          <p:nvPr/>
        </p:nvSpPr>
        <p:spPr>
          <a:xfrm>
            <a:off x="680321" y="2143723"/>
            <a:ext cx="9742063" cy="646331"/>
          </a:xfrm>
          <a:prstGeom prst="rect">
            <a:avLst/>
          </a:prstGeom>
        </p:spPr>
        <p:txBody>
          <a:bodyPr wrap="square">
            <a:spAutoFit/>
          </a:bodyPr>
          <a:lstStyle/>
          <a:p>
            <a:r>
              <a:rPr lang="en-US" dirty="0"/>
              <a:t>NOTE: Competitive Equipment can ONLY be entered through the SAP client. You cannot enter Competitive Equipment through Outlook.</a:t>
            </a:r>
          </a:p>
        </p:txBody>
      </p:sp>
    </p:spTree>
    <p:extLst>
      <p:ext uri="{BB962C8B-B14F-4D97-AF65-F5344CB8AC3E}">
        <p14:creationId xmlns:p14="http://schemas.microsoft.com/office/powerpoint/2010/main" val="206389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Competitive Equipment (cont.)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139697"/>
            <a:ext cx="5798849" cy="46451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r>
              <a:rPr lang="en-US" sz="1400" dirty="0"/>
              <a:t>Click in the Division field and select the Magnifying Glass. </a:t>
            </a:r>
          </a:p>
          <a:p>
            <a:pPr marL="457200" indent="-457200">
              <a:buFont typeface="+mj-lt"/>
              <a:buAutoNum type="arabicPeriod" startAt="6"/>
            </a:pPr>
            <a:r>
              <a:rPr lang="en-US" sz="1400" dirty="0"/>
              <a:t>Select the correct division from the dropdown list. DO NOT MANUALLY ENTER THE DIVISION.</a:t>
            </a:r>
          </a:p>
          <a:p>
            <a:pPr marL="457200" indent="-457200">
              <a:buFont typeface="+mj-lt"/>
              <a:buAutoNum type="arabicPeriod" startAt="6"/>
            </a:pPr>
            <a:r>
              <a:rPr lang="en-US" sz="1400" dirty="0"/>
              <a:t>Enter the Make, Model, etc., of the competitive equipment.</a:t>
            </a:r>
          </a:p>
          <a:p>
            <a:pPr marL="457200" indent="-457200">
              <a:buFont typeface="+mj-lt"/>
              <a:buAutoNum type="arabicPeriod" startAt="6"/>
            </a:pPr>
            <a:r>
              <a:rPr lang="en-US" sz="1400" dirty="0"/>
              <a:t>In the Acquisition Method field, select Lease from the dropdown list.</a:t>
            </a:r>
          </a:p>
          <a:p>
            <a:pPr marL="457200" indent="-457200">
              <a:buFont typeface="+mj-lt"/>
              <a:buAutoNum type="arabicPeriod" startAt="6"/>
            </a:pPr>
            <a:r>
              <a:rPr lang="en-US" sz="1400" dirty="0"/>
              <a:t>In the Term field, enter 36 month if you do not know the term.</a:t>
            </a:r>
          </a:p>
          <a:p>
            <a:pPr marL="457200" indent="-457200">
              <a:buFont typeface="+mj-lt"/>
              <a:buAutoNum type="arabicPeriod" startAt="6"/>
            </a:pPr>
            <a:r>
              <a:rPr lang="en-US" sz="1400" dirty="0"/>
              <a:t>Enter a Start Date for the lease. This ensures you have a reminder of the appropriate time to contact them when the lease expires.</a:t>
            </a:r>
          </a:p>
          <a:p>
            <a:pPr marL="457200" indent="-457200">
              <a:buFont typeface="+mj-lt"/>
              <a:buAutoNum type="arabicPeriod" startAt="6"/>
            </a:pPr>
            <a:r>
              <a:rPr lang="en-US" sz="1400" dirty="0"/>
              <a:t>Select the Competitive Dealer from the  dropdown list.</a:t>
            </a:r>
          </a:p>
          <a:p>
            <a:pPr marL="457200" indent="-457200">
              <a:buFont typeface="+mj-lt"/>
              <a:buAutoNum type="arabicPeriod" startAt="6"/>
            </a:pPr>
            <a:r>
              <a:rPr lang="en-US" sz="1400" dirty="0"/>
              <a:t>If there is more than one piece of competitive equipment, enter the additional equipment in the next line.</a:t>
            </a:r>
          </a:p>
          <a:p>
            <a:pPr marL="457200" indent="-457200">
              <a:buFont typeface="+mj-lt"/>
              <a:buAutoNum type="arabicPeriod" startAt="6"/>
            </a:pPr>
            <a:r>
              <a:rPr lang="en-US" sz="1400" dirty="0"/>
              <a:t>Click the Add button at the bottom of the window.</a:t>
            </a:r>
          </a:p>
          <a:p>
            <a:pPr marL="457200" indent="-457200">
              <a:buFont typeface="+mj-lt"/>
              <a:buAutoNum type="arabicPeriod" startAt="6"/>
            </a:pPr>
            <a:r>
              <a:rPr lang="en-US" sz="1400" dirty="0"/>
              <a:t>To validate the info was added, click on the Competitive Equipment button again.</a:t>
            </a:r>
          </a:p>
        </p:txBody>
      </p:sp>
      <p:pic>
        <p:nvPicPr>
          <p:cNvPr id="7" name="Picture 6">
            <a:extLst>
              <a:ext uri="{FF2B5EF4-FFF2-40B4-BE49-F238E27FC236}">
                <a16:creationId xmlns:a16="http://schemas.microsoft.com/office/drawing/2014/main" id="{D51FBCF9-088A-4D9C-B63F-3AF826BBD427}"/>
              </a:ext>
            </a:extLst>
          </p:cNvPr>
          <p:cNvPicPr>
            <a:picLocks noChangeAspect="1"/>
          </p:cNvPicPr>
          <p:nvPr/>
        </p:nvPicPr>
        <p:blipFill>
          <a:blip r:embed="rId2"/>
          <a:stretch>
            <a:fillRect/>
          </a:stretch>
        </p:blipFill>
        <p:spPr>
          <a:xfrm>
            <a:off x="8051068" y="2546861"/>
            <a:ext cx="3762452" cy="2035368"/>
          </a:xfrm>
          <a:prstGeom prst="rect">
            <a:avLst/>
          </a:prstGeom>
        </p:spPr>
      </p:pic>
      <p:pic>
        <p:nvPicPr>
          <p:cNvPr id="8" name="Picture 7">
            <a:extLst>
              <a:ext uri="{FF2B5EF4-FFF2-40B4-BE49-F238E27FC236}">
                <a16:creationId xmlns:a16="http://schemas.microsoft.com/office/drawing/2014/main" id="{0005F02F-358D-4A1F-B7DE-60AD0944E56E}"/>
              </a:ext>
            </a:extLst>
          </p:cNvPr>
          <p:cNvPicPr>
            <a:picLocks noChangeAspect="1"/>
          </p:cNvPicPr>
          <p:nvPr/>
        </p:nvPicPr>
        <p:blipFill>
          <a:blip r:embed="rId3"/>
          <a:stretch>
            <a:fillRect/>
          </a:stretch>
        </p:blipFill>
        <p:spPr>
          <a:xfrm>
            <a:off x="6531730" y="4582229"/>
            <a:ext cx="3762452" cy="2013105"/>
          </a:xfrm>
          <a:prstGeom prst="rect">
            <a:avLst/>
          </a:prstGeom>
        </p:spPr>
      </p:pic>
    </p:spTree>
    <p:extLst>
      <p:ext uri="{BB962C8B-B14F-4D97-AF65-F5344CB8AC3E}">
        <p14:creationId xmlns:p14="http://schemas.microsoft.com/office/powerpoint/2010/main" val="9134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C4BF-7926-4E03-BB13-6B8E9E5C2F60}"/>
              </a:ext>
            </a:extLst>
          </p:cNvPr>
          <p:cNvSpPr>
            <a:spLocks noGrp="1"/>
          </p:cNvSpPr>
          <p:nvPr>
            <p:ph type="ctrTitle"/>
          </p:nvPr>
        </p:nvSpPr>
        <p:spPr/>
        <p:txBody>
          <a:bodyPr/>
          <a:lstStyle/>
          <a:p>
            <a:r>
              <a:rPr lang="en-US" dirty="0"/>
              <a:t>Adding Opportunities</a:t>
            </a:r>
          </a:p>
        </p:txBody>
      </p:sp>
      <p:sp>
        <p:nvSpPr>
          <p:cNvPr id="3" name="Subtitle 2">
            <a:extLst>
              <a:ext uri="{FF2B5EF4-FFF2-40B4-BE49-F238E27FC236}">
                <a16:creationId xmlns:a16="http://schemas.microsoft.com/office/drawing/2014/main" id="{10DB7B68-5333-4A6B-B51A-28141C29AA7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2457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Opportunity</a:t>
            </a:r>
          </a:p>
        </p:txBody>
      </p:sp>
      <p:sp>
        <p:nvSpPr>
          <p:cNvPr id="6" name="Rectangle 5">
            <a:extLst>
              <a:ext uri="{FF2B5EF4-FFF2-40B4-BE49-F238E27FC236}">
                <a16:creationId xmlns:a16="http://schemas.microsoft.com/office/drawing/2014/main" id="{F11C237F-752D-4B3D-8DE8-A22F18A1F5F1}"/>
              </a:ext>
            </a:extLst>
          </p:cNvPr>
          <p:cNvSpPr/>
          <p:nvPr/>
        </p:nvSpPr>
        <p:spPr>
          <a:xfrm>
            <a:off x="680321" y="2143723"/>
            <a:ext cx="9742063" cy="2585323"/>
          </a:xfrm>
          <a:prstGeom prst="rect">
            <a:avLst/>
          </a:prstGeom>
        </p:spPr>
        <p:txBody>
          <a:bodyPr wrap="square">
            <a:spAutoFit/>
          </a:bodyPr>
          <a:lstStyle/>
          <a:p>
            <a:r>
              <a:rPr lang="en-US" dirty="0"/>
              <a:t>The purpose of the Sales Opportunity module is to track the entire sales process from beginning to end. Sales Representatives should create a Sales Opportunity for every prospect/opportunity in order to have one central location for all Activities, Documents, etc. related to the possible sale as well as keeping a record of prospects for future opportunities.</a:t>
            </a:r>
          </a:p>
          <a:p>
            <a:endParaRPr lang="en-US" dirty="0"/>
          </a:p>
          <a:p>
            <a:r>
              <a:rPr lang="en-US" dirty="0"/>
              <a:t>Tracking your activities and documents against a Sales Opportunity enables greater insights into your performance as a Sales Representative and provides you with information from which you can learn and alter your approach to future sales opportunities.</a:t>
            </a:r>
          </a:p>
        </p:txBody>
      </p:sp>
    </p:spTree>
    <p:extLst>
      <p:ext uri="{BB962C8B-B14F-4D97-AF65-F5344CB8AC3E}">
        <p14:creationId xmlns:p14="http://schemas.microsoft.com/office/powerpoint/2010/main" val="1934456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66708-31F5-4BAA-97DE-AAE69FF2ADB0}"/>
              </a:ext>
            </a:extLst>
          </p:cNvPr>
          <p:cNvSpPr>
            <a:spLocks noGrp="1"/>
          </p:cNvSpPr>
          <p:nvPr>
            <p:ph type="title"/>
          </p:nvPr>
        </p:nvSpPr>
        <p:spPr>
          <a:xfrm>
            <a:off x="2149900" y="4995079"/>
            <a:ext cx="9613862" cy="588535"/>
          </a:xfrm>
        </p:spPr>
        <p:txBody>
          <a:bodyPr>
            <a:noAutofit/>
          </a:bodyPr>
          <a:lstStyle/>
          <a:p>
            <a:r>
              <a:rPr lang="en-US" sz="5400" dirty="0"/>
              <a:t>Sales Opportunity Steps</a:t>
            </a:r>
          </a:p>
        </p:txBody>
      </p:sp>
      <p:sp>
        <p:nvSpPr>
          <p:cNvPr id="4" name="TextBox 3">
            <a:extLst>
              <a:ext uri="{FF2B5EF4-FFF2-40B4-BE49-F238E27FC236}">
                <a16:creationId xmlns:a16="http://schemas.microsoft.com/office/drawing/2014/main" id="{AE2926DE-7A99-4AAA-A2C2-D7A314BEF9CF}"/>
              </a:ext>
            </a:extLst>
          </p:cNvPr>
          <p:cNvSpPr txBox="1"/>
          <p:nvPr/>
        </p:nvSpPr>
        <p:spPr>
          <a:xfrm>
            <a:off x="402336" y="263478"/>
            <a:ext cx="3254204" cy="2062103"/>
          </a:xfrm>
          <a:prstGeom prst="rect">
            <a:avLst/>
          </a:prstGeom>
          <a:noFill/>
        </p:spPr>
        <p:txBody>
          <a:bodyPr wrap="square" rtlCol="0">
            <a:spAutoFit/>
          </a:bodyPr>
          <a:lstStyle/>
          <a:p>
            <a:pPr algn="ctr"/>
            <a:r>
              <a:rPr lang="en-US" sz="3200" dirty="0"/>
              <a:t>Create Opportunity at Beginning of Sales Process</a:t>
            </a:r>
          </a:p>
        </p:txBody>
      </p:sp>
      <p:pic>
        <p:nvPicPr>
          <p:cNvPr id="6" name="Graphic 5" descr="Arrow Rotate left">
            <a:extLst>
              <a:ext uri="{FF2B5EF4-FFF2-40B4-BE49-F238E27FC236}">
                <a16:creationId xmlns:a16="http://schemas.microsoft.com/office/drawing/2014/main" id="{E0E26D0F-6353-42F1-BF2A-306B04A8E2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692700" y="2433387"/>
            <a:ext cx="914400" cy="914400"/>
          </a:xfrm>
          <a:prstGeom prst="rect">
            <a:avLst/>
          </a:prstGeom>
        </p:spPr>
      </p:pic>
      <p:sp>
        <p:nvSpPr>
          <p:cNvPr id="7" name="TextBox 6">
            <a:extLst>
              <a:ext uri="{FF2B5EF4-FFF2-40B4-BE49-F238E27FC236}">
                <a16:creationId xmlns:a16="http://schemas.microsoft.com/office/drawing/2014/main" id="{00647D5B-AFBF-4010-84FA-BFC3399F0EBA}"/>
              </a:ext>
            </a:extLst>
          </p:cNvPr>
          <p:cNvSpPr txBox="1"/>
          <p:nvPr/>
        </p:nvSpPr>
        <p:spPr>
          <a:xfrm>
            <a:off x="2725972" y="2562957"/>
            <a:ext cx="3254204" cy="1569660"/>
          </a:xfrm>
          <a:prstGeom prst="rect">
            <a:avLst/>
          </a:prstGeom>
          <a:noFill/>
        </p:spPr>
        <p:txBody>
          <a:bodyPr wrap="square" rtlCol="0">
            <a:spAutoFit/>
          </a:bodyPr>
          <a:lstStyle/>
          <a:p>
            <a:pPr algn="ctr"/>
            <a:r>
              <a:rPr lang="en-US" sz="3200" dirty="0"/>
              <a:t>Create Activities linked to the Opportunity</a:t>
            </a:r>
          </a:p>
        </p:txBody>
      </p:sp>
      <p:sp>
        <p:nvSpPr>
          <p:cNvPr id="8" name="TextBox 7">
            <a:extLst>
              <a:ext uri="{FF2B5EF4-FFF2-40B4-BE49-F238E27FC236}">
                <a16:creationId xmlns:a16="http://schemas.microsoft.com/office/drawing/2014/main" id="{E31C8156-502E-499B-B383-D89DD37E1D65}"/>
              </a:ext>
            </a:extLst>
          </p:cNvPr>
          <p:cNvSpPr txBox="1"/>
          <p:nvPr/>
        </p:nvSpPr>
        <p:spPr>
          <a:xfrm>
            <a:off x="5329729" y="874609"/>
            <a:ext cx="3254204" cy="1569660"/>
          </a:xfrm>
          <a:prstGeom prst="rect">
            <a:avLst/>
          </a:prstGeom>
          <a:noFill/>
        </p:spPr>
        <p:txBody>
          <a:bodyPr wrap="square" rtlCol="0">
            <a:spAutoFit/>
          </a:bodyPr>
          <a:lstStyle/>
          <a:p>
            <a:pPr algn="ctr"/>
            <a:r>
              <a:rPr lang="en-US" sz="3200" dirty="0"/>
              <a:t>Create Sales Quote and link to Opportunity</a:t>
            </a:r>
          </a:p>
        </p:txBody>
      </p:sp>
      <p:pic>
        <p:nvPicPr>
          <p:cNvPr id="11" name="Graphic 10" descr="Arrow Rotate left">
            <a:extLst>
              <a:ext uri="{FF2B5EF4-FFF2-40B4-BE49-F238E27FC236}">
                <a16:creationId xmlns:a16="http://schemas.microsoft.com/office/drawing/2014/main" id="{3687D18D-DE5C-4D66-8612-33A9954C5B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042431" y="2433386"/>
            <a:ext cx="914400" cy="914400"/>
          </a:xfrm>
          <a:prstGeom prst="rect">
            <a:avLst/>
          </a:prstGeom>
        </p:spPr>
      </p:pic>
      <p:pic>
        <p:nvPicPr>
          <p:cNvPr id="14" name="Graphic 13" descr="Arrow Rotate right">
            <a:extLst>
              <a:ext uri="{FF2B5EF4-FFF2-40B4-BE49-F238E27FC236}">
                <a16:creationId xmlns:a16="http://schemas.microsoft.com/office/drawing/2014/main" id="{6BD995DA-8A77-49F8-9437-DF9AD9B9FE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83084" y="1659439"/>
            <a:ext cx="914400" cy="914400"/>
          </a:xfrm>
          <a:prstGeom prst="rect">
            <a:avLst/>
          </a:prstGeom>
        </p:spPr>
      </p:pic>
      <p:sp>
        <p:nvSpPr>
          <p:cNvPr id="15" name="TextBox 14">
            <a:extLst>
              <a:ext uri="{FF2B5EF4-FFF2-40B4-BE49-F238E27FC236}">
                <a16:creationId xmlns:a16="http://schemas.microsoft.com/office/drawing/2014/main" id="{B5003D7A-CA9D-4D07-AB3A-9E504CA5AD80}"/>
              </a:ext>
            </a:extLst>
          </p:cNvPr>
          <p:cNvSpPr txBox="1"/>
          <p:nvPr/>
        </p:nvSpPr>
        <p:spPr>
          <a:xfrm>
            <a:off x="8124745" y="2444269"/>
            <a:ext cx="3254204" cy="2062103"/>
          </a:xfrm>
          <a:prstGeom prst="rect">
            <a:avLst/>
          </a:prstGeom>
          <a:noFill/>
        </p:spPr>
        <p:txBody>
          <a:bodyPr wrap="square" rtlCol="0">
            <a:spAutoFit/>
          </a:bodyPr>
          <a:lstStyle/>
          <a:p>
            <a:pPr algn="ctr"/>
            <a:r>
              <a:rPr lang="en-US" sz="3200" dirty="0"/>
              <a:t>Change the status of the Opportunity to Won or Lost</a:t>
            </a:r>
          </a:p>
        </p:txBody>
      </p:sp>
    </p:spTree>
    <p:extLst>
      <p:ext uri="{BB962C8B-B14F-4D97-AF65-F5344CB8AC3E}">
        <p14:creationId xmlns:p14="http://schemas.microsoft.com/office/powerpoint/2010/main" val="63526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Opportunity</a:t>
            </a:r>
          </a:p>
        </p:txBody>
      </p:sp>
      <p:sp>
        <p:nvSpPr>
          <p:cNvPr id="3" name="TextBox 2">
            <a:extLst>
              <a:ext uri="{FF2B5EF4-FFF2-40B4-BE49-F238E27FC236}">
                <a16:creationId xmlns:a16="http://schemas.microsoft.com/office/drawing/2014/main" id="{FC216C58-9F53-4CCA-AF86-899A758571F3}"/>
              </a:ext>
            </a:extLst>
          </p:cNvPr>
          <p:cNvSpPr txBox="1"/>
          <p:nvPr/>
        </p:nvSpPr>
        <p:spPr>
          <a:xfrm>
            <a:off x="1740023" y="2420539"/>
            <a:ext cx="8398276" cy="3693319"/>
          </a:xfrm>
          <a:prstGeom prst="rect">
            <a:avLst/>
          </a:prstGeom>
          <a:noFill/>
        </p:spPr>
        <p:txBody>
          <a:bodyPr wrap="square" rtlCol="0">
            <a:spAutoFit/>
          </a:bodyPr>
          <a:lstStyle/>
          <a:p>
            <a:r>
              <a:rPr lang="en-US" dirty="0"/>
              <a:t>There are 3 main ways to create a Sales Opportunity from the CRM for Outlook.</a:t>
            </a:r>
          </a:p>
          <a:p>
            <a:endParaRPr lang="en-US" dirty="0"/>
          </a:p>
          <a:p>
            <a:pPr marL="342900" indent="-342900">
              <a:buAutoNum type="arabicPeriod"/>
            </a:pPr>
            <a:r>
              <a:rPr lang="en-US" dirty="0"/>
              <a:t>From an email from the client – Use this method when you already have an email from the client as it auto populates the client info.</a:t>
            </a:r>
          </a:p>
          <a:p>
            <a:endParaRPr lang="en-US" dirty="0"/>
          </a:p>
          <a:p>
            <a:pPr marL="342900" indent="-342900">
              <a:buFont typeface="+mj-lt"/>
              <a:buAutoNum type="arabicPeriod" startAt="2"/>
            </a:pPr>
            <a:r>
              <a:rPr lang="en-US" dirty="0"/>
              <a:t>From the BP info in the Find window – Use this method if you do not have an email or do need to search for the client first</a:t>
            </a:r>
          </a:p>
          <a:p>
            <a:endParaRPr lang="en-US" dirty="0"/>
          </a:p>
          <a:p>
            <a:pPr marL="342900" indent="-342900">
              <a:buFont typeface="+mj-lt"/>
              <a:buAutoNum type="arabicPeriod" startAt="3"/>
            </a:pPr>
            <a:r>
              <a:rPr lang="en-US" dirty="0"/>
              <a:t>From the SAP: MY Data tab – Use this method to create a blank Sales Opportunity and enter the client name manually</a:t>
            </a:r>
          </a:p>
          <a:p>
            <a:pPr marL="342900" indent="-342900">
              <a:buAutoNum type="arabicPeriod" startAt="3"/>
            </a:pPr>
            <a:endParaRPr lang="en-US" dirty="0"/>
          </a:p>
          <a:p>
            <a:r>
              <a:rPr lang="en-US" dirty="0"/>
              <a:t>Once the Sales Opportunity window is open, the steps for creating an opportunity are the same.</a:t>
            </a:r>
          </a:p>
        </p:txBody>
      </p:sp>
    </p:spTree>
    <p:extLst>
      <p:ext uri="{BB962C8B-B14F-4D97-AF65-F5344CB8AC3E}">
        <p14:creationId xmlns:p14="http://schemas.microsoft.com/office/powerpoint/2010/main" val="2833337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2D09-1D74-4FB4-994F-12C2FD899D8A}"/>
              </a:ext>
            </a:extLst>
          </p:cNvPr>
          <p:cNvSpPr>
            <a:spLocks noGrp="1"/>
          </p:cNvSpPr>
          <p:nvPr>
            <p:ph type="title"/>
          </p:nvPr>
        </p:nvSpPr>
        <p:spPr/>
        <p:txBody>
          <a:bodyPr/>
          <a:lstStyle/>
          <a:p>
            <a:r>
              <a:rPr lang="en-US" dirty="0"/>
              <a:t>From an Email</a:t>
            </a:r>
          </a:p>
        </p:txBody>
      </p:sp>
      <p:sp>
        <p:nvSpPr>
          <p:cNvPr id="3" name="Text Placeholder 2">
            <a:extLst>
              <a:ext uri="{FF2B5EF4-FFF2-40B4-BE49-F238E27FC236}">
                <a16:creationId xmlns:a16="http://schemas.microsoft.com/office/drawing/2014/main" id="{FD17A797-9CDF-4F91-8961-307B1D077855}"/>
              </a:ext>
            </a:extLst>
          </p:cNvPr>
          <p:cNvSpPr>
            <a:spLocks noGrp="1"/>
          </p:cNvSpPr>
          <p:nvPr>
            <p:ph type="body" sz="quarter" idx="18"/>
          </p:nvPr>
        </p:nvSpPr>
        <p:spPr/>
        <p:txBody>
          <a:bodyPr/>
          <a:lstStyle/>
          <a:p>
            <a:r>
              <a:rPr lang="en-US" dirty="0"/>
              <a:t>From Find Window</a:t>
            </a:r>
          </a:p>
        </p:txBody>
      </p:sp>
      <p:sp>
        <p:nvSpPr>
          <p:cNvPr id="4" name="Text Placeholder 3">
            <a:extLst>
              <a:ext uri="{FF2B5EF4-FFF2-40B4-BE49-F238E27FC236}">
                <a16:creationId xmlns:a16="http://schemas.microsoft.com/office/drawing/2014/main" id="{57401406-A619-40F8-B3CA-A763922C15E8}"/>
              </a:ext>
            </a:extLst>
          </p:cNvPr>
          <p:cNvSpPr>
            <a:spLocks noGrp="1"/>
          </p:cNvSpPr>
          <p:nvPr>
            <p:ph type="body" sz="quarter" idx="19"/>
          </p:nvPr>
        </p:nvSpPr>
        <p:spPr/>
        <p:txBody>
          <a:bodyPr/>
          <a:lstStyle/>
          <a:p>
            <a:r>
              <a:rPr lang="en-US" dirty="0"/>
              <a:t>From SAP: </a:t>
            </a:r>
          </a:p>
          <a:p>
            <a:r>
              <a:rPr lang="en-US" dirty="0"/>
              <a:t>My Data</a:t>
            </a:r>
          </a:p>
        </p:txBody>
      </p:sp>
      <p:sp>
        <p:nvSpPr>
          <p:cNvPr id="5" name="Content Placeholder 4">
            <a:extLst>
              <a:ext uri="{FF2B5EF4-FFF2-40B4-BE49-F238E27FC236}">
                <a16:creationId xmlns:a16="http://schemas.microsoft.com/office/drawing/2014/main" id="{46197FBD-5954-4039-B4DA-75222F51060C}"/>
              </a:ext>
            </a:extLst>
          </p:cNvPr>
          <p:cNvSpPr>
            <a:spLocks noGrp="1"/>
          </p:cNvSpPr>
          <p:nvPr>
            <p:ph sz="quarter" idx="20"/>
          </p:nvPr>
        </p:nvSpPr>
        <p:spPr/>
        <p:txBody>
          <a:bodyPr/>
          <a:lstStyle/>
          <a:p>
            <a:r>
              <a:rPr lang="en-US" dirty="0"/>
              <a:t>Select an email from the client you want to create an opportunity for.</a:t>
            </a:r>
          </a:p>
          <a:p>
            <a:r>
              <a:rPr lang="en-US" dirty="0"/>
              <a:t>Click Create New</a:t>
            </a:r>
          </a:p>
          <a:p>
            <a:r>
              <a:rPr lang="en-US" dirty="0"/>
              <a:t>Click Sales Opportunity</a:t>
            </a:r>
          </a:p>
          <a:p>
            <a:endParaRPr lang="en-US" dirty="0"/>
          </a:p>
        </p:txBody>
      </p:sp>
      <p:sp>
        <p:nvSpPr>
          <p:cNvPr id="6" name="Content Placeholder 5">
            <a:extLst>
              <a:ext uri="{FF2B5EF4-FFF2-40B4-BE49-F238E27FC236}">
                <a16:creationId xmlns:a16="http://schemas.microsoft.com/office/drawing/2014/main" id="{EFC1C3A0-C874-432D-A6D7-D67DA644C0C2}"/>
              </a:ext>
            </a:extLst>
          </p:cNvPr>
          <p:cNvSpPr>
            <a:spLocks noGrp="1"/>
          </p:cNvSpPr>
          <p:nvPr>
            <p:ph sz="quarter" idx="21"/>
          </p:nvPr>
        </p:nvSpPr>
        <p:spPr/>
        <p:txBody>
          <a:bodyPr>
            <a:normAutofit/>
          </a:bodyPr>
          <a:lstStyle/>
          <a:p>
            <a:r>
              <a:rPr lang="en-US" sz="2000" dirty="0"/>
              <a:t>Click the Find button and search for your client</a:t>
            </a:r>
          </a:p>
          <a:p>
            <a:r>
              <a:rPr lang="en-US" sz="2000" dirty="0"/>
              <a:t>Click the Golden Arrow next to the business name</a:t>
            </a:r>
          </a:p>
          <a:p>
            <a:r>
              <a:rPr lang="en-US" sz="2000" dirty="0"/>
              <a:t>Click Create New</a:t>
            </a:r>
          </a:p>
          <a:p>
            <a:r>
              <a:rPr lang="en-US" sz="2000" dirty="0"/>
              <a:t>Click Sales Opportunity</a:t>
            </a:r>
          </a:p>
        </p:txBody>
      </p:sp>
      <p:sp>
        <p:nvSpPr>
          <p:cNvPr id="7" name="Content Placeholder 6">
            <a:extLst>
              <a:ext uri="{FF2B5EF4-FFF2-40B4-BE49-F238E27FC236}">
                <a16:creationId xmlns:a16="http://schemas.microsoft.com/office/drawing/2014/main" id="{DFD85291-AD59-48E8-8816-1CD096393E1D}"/>
              </a:ext>
            </a:extLst>
          </p:cNvPr>
          <p:cNvSpPr>
            <a:spLocks noGrp="1"/>
          </p:cNvSpPr>
          <p:nvPr>
            <p:ph sz="quarter" idx="22"/>
          </p:nvPr>
        </p:nvSpPr>
        <p:spPr/>
        <p:txBody>
          <a:bodyPr/>
          <a:lstStyle/>
          <a:p>
            <a:r>
              <a:rPr lang="en-US" dirty="0"/>
              <a:t>Click the SAP: My Data tab</a:t>
            </a:r>
          </a:p>
          <a:p>
            <a:r>
              <a:rPr lang="en-US" dirty="0"/>
              <a:t>Click Create New</a:t>
            </a:r>
          </a:p>
          <a:p>
            <a:r>
              <a:rPr lang="en-US" dirty="0"/>
              <a:t>Click Create Sales Opportunity</a:t>
            </a:r>
          </a:p>
        </p:txBody>
      </p:sp>
      <p:pic>
        <p:nvPicPr>
          <p:cNvPr id="8" name="Picture 7">
            <a:extLst>
              <a:ext uri="{FF2B5EF4-FFF2-40B4-BE49-F238E27FC236}">
                <a16:creationId xmlns:a16="http://schemas.microsoft.com/office/drawing/2014/main" id="{68A41224-1A23-47CA-9873-1ACE7B54C1C1}"/>
              </a:ext>
            </a:extLst>
          </p:cNvPr>
          <p:cNvPicPr>
            <a:picLocks noChangeAspect="1"/>
          </p:cNvPicPr>
          <p:nvPr/>
        </p:nvPicPr>
        <p:blipFill rotWithShape="1">
          <a:blip r:embed="rId2"/>
          <a:srcRect l="16762" r="3228"/>
          <a:stretch/>
        </p:blipFill>
        <p:spPr>
          <a:xfrm>
            <a:off x="1227378" y="5041976"/>
            <a:ext cx="3538419" cy="1505171"/>
          </a:xfrm>
          <a:prstGeom prst="rect">
            <a:avLst/>
          </a:prstGeom>
        </p:spPr>
      </p:pic>
      <p:pic>
        <p:nvPicPr>
          <p:cNvPr id="9" name="Picture 8">
            <a:extLst>
              <a:ext uri="{FF2B5EF4-FFF2-40B4-BE49-F238E27FC236}">
                <a16:creationId xmlns:a16="http://schemas.microsoft.com/office/drawing/2014/main" id="{186FAAC7-85A8-45FE-ADFA-9CA22DC485D5}"/>
              </a:ext>
            </a:extLst>
          </p:cNvPr>
          <p:cNvPicPr>
            <a:picLocks noChangeAspect="1"/>
          </p:cNvPicPr>
          <p:nvPr/>
        </p:nvPicPr>
        <p:blipFill>
          <a:blip r:embed="rId3"/>
          <a:stretch>
            <a:fillRect/>
          </a:stretch>
        </p:blipFill>
        <p:spPr>
          <a:xfrm>
            <a:off x="5603065" y="4978917"/>
            <a:ext cx="2772480" cy="1700765"/>
          </a:xfrm>
          <a:prstGeom prst="rect">
            <a:avLst/>
          </a:prstGeom>
        </p:spPr>
      </p:pic>
      <p:pic>
        <p:nvPicPr>
          <p:cNvPr id="10" name="Picture 9">
            <a:extLst>
              <a:ext uri="{FF2B5EF4-FFF2-40B4-BE49-F238E27FC236}">
                <a16:creationId xmlns:a16="http://schemas.microsoft.com/office/drawing/2014/main" id="{D1A0D800-A4B7-4F49-B161-AAF4AAA0FEB0}"/>
              </a:ext>
            </a:extLst>
          </p:cNvPr>
          <p:cNvPicPr>
            <a:picLocks noChangeAspect="1"/>
          </p:cNvPicPr>
          <p:nvPr/>
        </p:nvPicPr>
        <p:blipFill>
          <a:blip r:embed="rId4"/>
          <a:stretch>
            <a:fillRect/>
          </a:stretch>
        </p:blipFill>
        <p:spPr>
          <a:xfrm>
            <a:off x="8881545" y="4978917"/>
            <a:ext cx="2948991" cy="1447391"/>
          </a:xfrm>
          <a:prstGeom prst="rect">
            <a:avLst/>
          </a:prstGeom>
        </p:spPr>
      </p:pic>
    </p:spTree>
    <p:extLst>
      <p:ext uri="{BB962C8B-B14F-4D97-AF65-F5344CB8AC3E}">
        <p14:creationId xmlns:p14="http://schemas.microsoft.com/office/powerpoint/2010/main" val="1385430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Opportunity (cont.)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4" name="Rectangle 3"/>
          <p:cNvSpPr/>
          <p:nvPr/>
        </p:nvSpPr>
        <p:spPr>
          <a:xfrm>
            <a:off x="312534" y="2157948"/>
            <a:ext cx="6096000" cy="4225196"/>
          </a:xfrm>
          <a:prstGeom prst="rect">
            <a:avLst/>
          </a:prstGeom>
        </p:spPr>
        <p:txBody>
          <a:bodyPr>
            <a:spAutoFit/>
          </a:bodyPr>
          <a:lstStyle/>
          <a:p>
            <a:pPr marL="342900" marR="0" lvl="0" indent="-342900">
              <a:lnSpc>
                <a:spcPct val="107000"/>
              </a:lnSpc>
              <a:spcBef>
                <a:spcPts val="0"/>
              </a:spcBef>
              <a:spcAft>
                <a:spcPts val="0"/>
              </a:spcAft>
              <a:buFont typeface="+mj-lt"/>
              <a:buAutoNum type="arabicPeriod"/>
            </a:pPr>
            <a:r>
              <a:rPr lang="en-US" sz="1400" dirty="0">
                <a:ea typeface="Calibri" panose="020F0502020204030204" pitchFamily="34" charset="0"/>
                <a:cs typeface="Times New Roman" panose="02020603050405020304" pitchFamily="18" charset="0"/>
              </a:rPr>
              <a:t>Open a new Sales opportunity using one of the three methods from the previous slides.</a:t>
            </a:r>
          </a:p>
          <a:p>
            <a:pPr marL="800100" lvl="1" indent="-342900">
              <a:lnSpc>
                <a:spcPct val="107000"/>
              </a:lnSpc>
              <a:buFont typeface="+mj-lt"/>
              <a:buAutoNum type="arabicPeriod"/>
            </a:pPr>
            <a:r>
              <a:rPr lang="en-US" sz="1400" dirty="0">
                <a:ea typeface="Calibri" panose="020F0502020204030204" pitchFamily="34" charset="0"/>
                <a:cs typeface="Times New Roman" panose="02020603050405020304" pitchFamily="18" charset="0"/>
              </a:rPr>
              <a:t>If you created a sales opportunity from an email or from the Golden Client on the BP, all the client info will be pre-populated.</a:t>
            </a:r>
          </a:p>
          <a:p>
            <a:pPr marL="800100" lvl="1" indent="-342900">
              <a:lnSpc>
                <a:spcPct val="107000"/>
              </a:lnSpc>
              <a:buFont typeface="+mj-lt"/>
              <a:buAutoNum type="arabicPeriod"/>
            </a:pPr>
            <a:r>
              <a:rPr lang="en-US" sz="1400" dirty="0">
                <a:ea typeface="Calibri" panose="020F0502020204030204" pitchFamily="34" charset="0"/>
                <a:cs typeface="Times New Roman" panose="02020603050405020304" pitchFamily="18" charset="0"/>
              </a:rPr>
              <a:t>If you created a sales opportunity from the SAP: My Data tab, you will need to enter either the BP Code or Customer Name</a:t>
            </a:r>
          </a:p>
          <a:p>
            <a:pPr marL="342900" marR="0" lvl="0" indent="-342900">
              <a:lnSpc>
                <a:spcPct val="107000"/>
              </a:lnSpc>
              <a:spcBef>
                <a:spcPts val="0"/>
              </a:spcBef>
              <a:spcAft>
                <a:spcPts val="0"/>
              </a:spcAft>
              <a:buFont typeface="+mj-lt"/>
              <a:buAutoNum type="arabicPeriod"/>
            </a:pPr>
            <a:r>
              <a:rPr lang="en-US" sz="1400" dirty="0">
                <a:ea typeface="Calibri" panose="020F0502020204030204" pitchFamily="34" charset="0"/>
                <a:cs typeface="Times New Roman" panose="02020603050405020304" pitchFamily="18" charset="0"/>
              </a:rPr>
              <a:t>Choose the contact person from the list which should include the Contact that you entered during your prospecting. </a:t>
            </a:r>
          </a:p>
          <a:p>
            <a:pPr marL="342900" marR="0" lvl="0" indent="-342900">
              <a:lnSpc>
                <a:spcPct val="107000"/>
              </a:lnSpc>
              <a:spcBef>
                <a:spcPts val="0"/>
              </a:spcBef>
              <a:buFont typeface="+mj-lt"/>
              <a:buAutoNum type="arabicPeriod"/>
            </a:pPr>
            <a:r>
              <a:rPr lang="en-US" sz="1400" dirty="0">
                <a:ea typeface="Calibri" panose="020F0502020204030204" pitchFamily="34" charset="0"/>
                <a:cs typeface="Times New Roman" panose="02020603050405020304" pitchFamily="18" charset="0"/>
              </a:rPr>
              <a:t>Indicate the Customer’s “Level of Interest” in the new product.</a:t>
            </a:r>
          </a:p>
          <a:p>
            <a:pPr marL="342900" marR="0" lvl="0" indent="-342900">
              <a:lnSpc>
                <a:spcPct val="107000"/>
              </a:lnSpc>
              <a:spcBef>
                <a:spcPts val="0"/>
              </a:spcBef>
              <a:buFont typeface="+mj-lt"/>
              <a:buAutoNum type="arabicPeriod"/>
            </a:pPr>
            <a:r>
              <a:rPr lang="en-US" sz="1400" dirty="0">
                <a:ea typeface="Calibri" panose="020F0502020204030204" pitchFamily="34" charset="0"/>
                <a:cs typeface="Times New Roman" panose="02020603050405020304" pitchFamily="18" charset="0"/>
              </a:rPr>
              <a:t>Enter an Opportunity Name in the top right</a:t>
            </a:r>
          </a:p>
          <a:p>
            <a:pPr marL="800100" lvl="1" indent="-342900">
              <a:lnSpc>
                <a:spcPct val="107000"/>
              </a:lnSpc>
              <a:buFont typeface="+mj-lt"/>
              <a:buAutoNum type="arabicPeriod"/>
            </a:pPr>
            <a:r>
              <a:rPr lang="en-US" sz="1400" dirty="0">
                <a:ea typeface="Calibri" panose="020F0502020204030204" pitchFamily="34" charset="0"/>
                <a:cs typeface="Times New Roman" panose="02020603050405020304" pitchFamily="18" charset="0"/>
              </a:rPr>
              <a:t>Best Practice: Use the model name of the potential sale equipment as the Opportunity Name</a:t>
            </a:r>
          </a:p>
          <a:p>
            <a:pPr marL="342900" marR="0" lvl="0" indent="-342900">
              <a:lnSpc>
                <a:spcPct val="107000"/>
              </a:lnSpc>
              <a:spcBef>
                <a:spcPts val="0"/>
              </a:spcBef>
              <a:buFont typeface="+mj-lt"/>
              <a:buAutoNum type="arabicPeriod"/>
            </a:pPr>
            <a:r>
              <a:rPr lang="en-US" sz="1400" dirty="0">
                <a:ea typeface="Calibri" panose="020F0502020204030204" pitchFamily="34" charset="0"/>
                <a:cs typeface="Times New Roman" panose="02020603050405020304" pitchFamily="18" charset="0"/>
              </a:rPr>
              <a:t>Add the Start Date in the top right</a:t>
            </a:r>
          </a:p>
          <a:p>
            <a:pPr marL="800100" lvl="1" indent="-342900">
              <a:lnSpc>
                <a:spcPct val="107000"/>
              </a:lnSpc>
              <a:buFont typeface="+mj-lt"/>
              <a:buAutoNum type="arabicPeriod"/>
            </a:pPr>
            <a:r>
              <a:rPr lang="en-US" sz="1400" dirty="0">
                <a:ea typeface="Calibri" panose="020F0502020204030204" pitchFamily="34" charset="0"/>
                <a:cs typeface="Times New Roman" panose="02020603050405020304" pitchFamily="18" charset="0"/>
              </a:rPr>
              <a:t>NOTE: The Start Date may be prior to the date you opened the Opportunity depending on the initial contact of the prospect</a:t>
            </a:r>
          </a:p>
          <a:p>
            <a:pPr marL="342900" marR="0" lvl="0" indent="-342900">
              <a:lnSpc>
                <a:spcPct val="107000"/>
              </a:lnSpc>
              <a:spcBef>
                <a:spcPts val="0"/>
              </a:spcBef>
              <a:buFont typeface="+mj-lt"/>
              <a:buAutoNum type="arabicPeriod"/>
            </a:pPr>
            <a:r>
              <a:rPr lang="en-US" sz="1400" dirty="0">
                <a:ea typeface="Calibri" panose="020F0502020204030204" pitchFamily="34" charset="0"/>
                <a:cs typeface="Times New Roman" panose="02020603050405020304" pitchFamily="18" charset="0"/>
              </a:rPr>
              <a:t>Enter a Predicted Close Date in the top right</a:t>
            </a:r>
          </a:p>
          <a:p>
            <a:pPr marR="0" lvl="0">
              <a:lnSpc>
                <a:spcPct val="107000"/>
              </a:lnSpc>
              <a:spcBef>
                <a:spcPts val="0"/>
              </a:spcBef>
            </a:pPr>
            <a:endParaRPr lang="en-US" sz="1400" dirty="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A0F186A-20D7-4FEB-A8BF-1E004AB434DA}"/>
              </a:ext>
            </a:extLst>
          </p:cNvPr>
          <p:cNvPicPr>
            <a:picLocks noChangeAspect="1"/>
          </p:cNvPicPr>
          <p:nvPr/>
        </p:nvPicPr>
        <p:blipFill>
          <a:blip r:embed="rId2"/>
          <a:stretch>
            <a:fillRect/>
          </a:stretch>
        </p:blipFill>
        <p:spPr>
          <a:xfrm>
            <a:off x="6700613" y="2650224"/>
            <a:ext cx="5283682" cy="2969342"/>
          </a:xfrm>
          <a:prstGeom prst="rect">
            <a:avLst/>
          </a:prstGeom>
        </p:spPr>
      </p:pic>
    </p:spTree>
    <p:extLst>
      <p:ext uri="{BB962C8B-B14F-4D97-AF65-F5344CB8AC3E}">
        <p14:creationId xmlns:p14="http://schemas.microsoft.com/office/powerpoint/2010/main" val="235636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Opportunity (cont.)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680321" y="2040058"/>
            <a:ext cx="10265047" cy="1077218"/>
          </a:xfrm>
          <a:prstGeom prst="rect">
            <a:avLst/>
          </a:prstGeom>
        </p:spPr>
        <p:txBody>
          <a:bodyPr wrap="square">
            <a:spAutoFit/>
          </a:bodyPr>
          <a:lstStyle/>
          <a:p>
            <a:r>
              <a:rPr lang="en-US" dirty="0"/>
              <a:t>Adding Stages to a Sales Opportunity</a:t>
            </a:r>
          </a:p>
          <a:p>
            <a:r>
              <a:rPr lang="en-US" dirty="0"/>
              <a:t>	</a:t>
            </a:r>
            <a:r>
              <a:rPr lang="en-US" sz="1400" dirty="0"/>
              <a:t>The table in the center of the Sales Opportunity is the Stages Table. Each stage of the sales process should be added as a new line to the Stages Table. This allows you track the entire sales process from beginning to end and provides insight into potential issues. Stages are as follows:</a:t>
            </a:r>
          </a:p>
        </p:txBody>
      </p:sp>
      <p:sp>
        <p:nvSpPr>
          <p:cNvPr id="4" name="Rectangle 3"/>
          <p:cNvSpPr/>
          <p:nvPr/>
        </p:nvSpPr>
        <p:spPr>
          <a:xfrm>
            <a:off x="551029" y="3956088"/>
            <a:ext cx="6096000" cy="2673232"/>
          </a:xfrm>
          <a:prstGeom prst="rect">
            <a:avLst/>
          </a:prstGeom>
        </p:spPr>
        <p:txBody>
          <a:bodyPr>
            <a:spAutoFit/>
          </a:bodyPr>
          <a:lstStyle/>
          <a:p>
            <a:pPr marL="342900" marR="0" lvl="0" indent="-342900">
              <a:lnSpc>
                <a:spcPct val="107000"/>
              </a:lnSpc>
              <a:spcBef>
                <a:spcPts val="0"/>
              </a:spcBef>
              <a:buFont typeface="+mj-lt"/>
              <a:buAutoNum type="arabicPeriod"/>
            </a:pPr>
            <a:r>
              <a:rPr lang="en-US" sz="1400" dirty="0">
                <a:ea typeface="Calibri" panose="020F0502020204030204" pitchFamily="34" charset="0"/>
                <a:cs typeface="Times New Roman" panose="02020603050405020304" pitchFamily="18" charset="0"/>
              </a:rPr>
              <a:t>Add the Start and End Date for this particular stage</a:t>
            </a:r>
          </a:p>
          <a:p>
            <a:pPr marL="342900" marR="0" lvl="0" indent="-342900">
              <a:lnSpc>
                <a:spcPct val="107000"/>
              </a:lnSpc>
              <a:spcBef>
                <a:spcPts val="0"/>
              </a:spcBef>
              <a:buFont typeface="+mj-lt"/>
              <a:buAutoNum type="arabicPeriod"/>
            </a:pPr>
            <a:r>
              <a:rPr lang="en-US" sz="1400" dirty="0">
                <a:ea typeface="Calibri" panose="020F0502020204030204" pitchFamily="34" charset="0"/>
                <a:cs typeface="Times New Roman" panose="02020603050405020304" pitchFamily="18" charset="0"/>
              </a:rPr>
              <a:t>Select the Sales Employee for this stage</a:t>
            </a:r>
          </a:p>
          <a:p>
            <a:pPr marL="800100" lvl="1" indent="-342900">
              <a:lnSpc>
                <a:spcPct val="107000"/>
              </a:lnSpc>
              <a:buFont typeface="+mj-lt"/>
              <a:buAutoNum type="arabicPeriod"/>
            </a:pPr>
            <a:r>
              <a:rPr lang="en-US" sz="1050" dirty="0">
                <a:ea typeface="Calibri" panose="020F0502020204030204" pitchFamily="34" charset="0"/>
                <a:cs typeface="Times New Roman" panose="02020603050405020304" pitchFamily="18" charset="0"/>
              </a:rPr>
              <a:t>NOTE: This may be someone other than the person currently working the Opportunity. For example: An opportunity has been transferred to a new salesperson when someone leaves the company. The ex-employee would be the salesperson for the stages they worked and the new salesperson would be on the new stages.</a:t>
            </a:r>
          </a:p>
          <a:p>
            <a:pPr marL="342900" marR="0" lvl="0" indent="-342900">
              <a:lnSpc>
                <a:spcPct val="107000"/>
              </a:lnSpc>
              <a:spcBef>
                <a:spcPts val="0"/>
              </a:spcBef>
              <a:buFont typeface="+mj-lt"/>
              <a:buAutoNum type="arabicPeriod"/>
            </a:pPr>
            <a:r>
              <a:rPr lang="en-US" sz="1400" dirty="0">
                <a:ea typeface="Calibri" panose="020F0502020204030204" pitchFamily="34" charset="0"/>
                <a:cs typeface="Times New Roman" panose="02020603050405020304" pitchFamily="18" charset="0"/>
              </a:rPr>
              <a:t>Select the appropriate Stage</a:t>
            </a:r>
          </a:p>
          <a:p>
            <a:pPr marL="342900" marR="0" lvl="0" indent="-342900">
              <a:lnSpc>
                <a:spcPct val="107000"/>
              </a:lnSpc>
              <a:spcBef>
                <a:spcPts val="0"/>
              </a:spcBef>
              <a:buFont typeface="+mj-lt"/>
              <a:buAutoNum type="arabicPeriod"/>
            </a:pPr>
            <a:r>
              <a:rPr lang="en-US" sz="1400" dirty="0">
                <a:ea typeface="Calibri" panose="020F0502020204030204" pitchFamily="34" charset="0"/>
                <a:cs typeface="Times New Roman" panose="02020603050405020304" pitchFamily="18" charset="0"/>
              </a:rPr>
              <a:t>The % field will automatically change as the Stage changes. This will tell you how far you have progressed through the sales process</a:t>
            </a:r>
          </a:p>
          <a:p>
            <a:pPr marL="342900" marR="0" lvl="0" indent="-342900">
              <a:lnSpc>
                <a:spcPct val="107000"/>
              </a:lnSpc>
              <a:spcBef>
                <a:spcPts val="0"/>
              </a:spcBef>
              <a:buFont typeface="+mj-lt"/>
              <a:buAutoNum type="arabicPeriod"/>
            </a:pPr>
            <a:r>
              <a:rPr lang="en-US" sz="1400" dirty="0">
                <a:ea typeface="Calibri" panose="020F0502020204030204" pitchFamily="34" charset="0"/>
                <a:cs typeface="Times New Roman" panose="02020603050405020304" pitchFamily="18" charset="0"/>
              </a:rPr>
              <a:t>Enter the Potential Amount of the sale</a:t>
            </a:r>
          </a:p>
          <a:p>
            <a:pPr marL="800100" lvl="1" indent="-342900">
              <a:lnSpc>
                <a:spcPct val="107000"/>
              </a:lnSpc>
              <a:buFont typeface="+mj-lt"/>
              <a:buAutoNum type="arabicPeriod"/>
            </a:pPr>
            <a:r>
              <a:rPr lang="en-US" sz="1050" dirty="0">
                <a:ea typeface="Calibri" panose="020F0502020204030204" pitchFamily="34" charset="0"/>
                <a:cs typeface="Times New Roman" panose="02020603050405020304" pitchFamily="18" charset="0"/>
              </a:rPr>
              <a:t>NOTE: In the early stages this will be an estimate. As the sales process continues, and actual amounts are known, the Potential Amount should be reflected in the lines for those stages but should not be changed in the earlier stages.</a:t>
            </a:r>
          </a:p>
        </p:txBody>
      </p:sp>
      <p:pic>
        <p:nvPicPr>
          <p:cNvPr id="7" name="Picture 6">
            <a:extLst>
              <a:ext uri="{FF2B5EF4-FFF2-40B4-BE49-F238E27FC236}">
                <a16:creationId xmlns:a16="http://schemas.microsoft.com/office/drawing/2014/main" id="{7A0F186A-20D7-4FEB-A8BF-1E004AB434DA}"/>
              </a:ext>
            </a:extLst>
          </p:cNvPr>
          <p:cNvPicPr>
            <a:picLocks noChangeAspect="1"/>
          </p:cNvPicPr>
          <p:nvPr/>
        </p:nvPicPr>
        <p:blipFill>
          <a:blip r:embed="rId2"/>
          <a:stretch>
            <a:fillRect/>
          </a:stretch>
        </p:blipFill>
        <p:spPr>
          <a:xfrm>
            <a:off x="6709491" y="4070520"/>
            <a:ext cx="5283682" cy="1778839"/>
          </a:xfrm>
          <a:prstGeom prst="rect">
            <a:avLst/>
          </a:prstGeom>
        </p:spPr>
      </p:pic>
      <p:sp>
        <p:nvSpPr>
          <p:cNvPr id="9" name="Rectangle 8">
            <a:extLst>
              <a:ext uri="{FF2B5EF4-FFF2-40B4-BE49-F238E27FC236}">
                <a16:creationId xmlns:a16="http://schemas.microsoft.com/office/drawing/2014/main" id="{1F8A5222-1E92-4FD2-8153-8D0E0569D872}"/>
              </a:ext>
            </a:extLst>
          </p:cNvPr>
          <p:cNvSpPr/>
          <p:nvPr/>
        </p:nvSpPr>
        <p:spPr>
          <a:xfrm>
            <a:off x="680321" y="3077656"/>
            <a:ext cx="6096000" cy="769441"/>
          </a:xfrm>
          <a:prstGeom prst="rect">
            <a:avLst/>
          </a:prstGeom>
        </p:spPr>
        <p:txBody>
          <a:bodyPr wrap="square" numCol="3">
            <a:spAutoFit/>
          </a:bodyPr>
          <a:lstStyle/>
          <a:p>
            <a:pPr marL="285750" indent="-285750">
              <a:buFont typeface="Arial" panose="020B0604020202020204" pitchFamily="34" charset="0"/>
              <a:buChar char="•"/>
            </a:pPr>
            <a:r>
              <a:rPr lang="en-US" sz="1100" dirty="0"/>
              <a:t>Schedule an Appt</a:t>
            </a:r>
          </a:p>
          <a:p>
            <a:pPr marL="285750" indent="-285750">
              <a:buFont typeface="Arial" panose="020B0604020202020204" pitchFamily="34" charset="0"/>
              <a:buChar char="•"/>
            </a:pPr>
            <a:r>
              <a:rPr lang="en-US" sz="1100" dirty="0"/>
              <a:t>Approach</a:t>
            </a:r>
          </a:p>
          <a:p>
            <a:pPr marL="285750" indent="-285750">
              <a:buFont typeface="Arial" panose="020B0604020202020204" pitchFamily="34" charset="0"/>
              <a:buChar char="•"/>
            </a:pPr>
            <a:r>
              <a:rPr lang="en-US" sz="1100" dirty="0"/>
              <a:t>Lead</a:t>
            </a:r>
          </a:p>
          <a:p>
            <a:pPr marL="285750" indent="-285750">
              <a:buFont typeface="Arial" panose="020B0604020202020204" pitchFamily="34" charset="0"/>
              <a:buChar char="•"/>
            </a:pPr>
            <a:r>
              <a:rPr lang="en-US" sz="1100" dirty="0"/>
              <a:t>In-Field Demo</a:t>
            </a:r>
          </a:p>
          <a:p>
            <a:pPr marL="285750" indent="-285750">
              <a:buFont typeface="Arial" panose="020B0604020202020204" pitchFamily="34" charset="0"/>
              <a:buChar char="•"/>
            </a:pPr>
            <a:r>
              <a:rPr lang="en-US" sz="1100" dirty="0"/>
              <a:t>In-House Demo</a:t>
            </a:r>
          </a:p>
          <a:p>
            <a:pPr marL="285750" indent="-285750">
              <a:buFont typeface="Arial" panose="020B0604020202020204" pitchFamily="34" charset="0"/>
              <a:buChar char="•"/>
            </a:pPr>
            <a:r>
              <a:rPr lang="en-US" sz="1100" dirty="0"/>
              <a:t>Propose Influencer</a:t>
            </a:r>
          </a:p>
          <a:p>
            <a:pPr marL="285750" indent="-285750">
              <a:buFont typeface="Arial" panose="020B0604020202020204" pitchFamily="34" charset="0"/>
              <a:buChar char="•"/>
            </a:pPr>
            <a:r>
              <a:rPr lang="en-US" sz="1100" dirty="0"/>
              <a:t>Propose Decision Maker</a:t>
            </a:r>
          </a:p>
          <a:p>
            <a:pPr marL="285750" indent="-285750">
              <a:buFont typeface="Arial" panose="020B0604020202020204" pitchFamily="34" charset="0"/>
              <a:buChar char="•"/>
            </a:pPr>
            <a:r>
              <a:rPr lang="en-US" sz="1100" dirty="0"/>
              <a:t>Close</a:t>
            </a:r>
          </a:p>
          <a:p>
            <a:pPr marL="285750" indent="-285750">
              <a:buFont typeface="Arial" panose="020B0604020202020204" pitchFamily="34" charset="0"/>
              <a:buChar char="•"/>
            </a:pPr>
            <a:r>
              <a:rPr lang="en-US" sz="1100" dirty="0"/>
              <a:t>Deliver, Train, Collect</a:t>
            </a:r>
          </a:p>
          <a:p>
            <a:pPr marL="285750" indent="-285750">
              <a:buFont typeface="Arial" panose="020B0604020202020204" pitchFamily="34" charset="0"/>
              <a:buChar char="•"/>
            </a:pPr>
            <a:r>
              <a:rPr lang="en-US" sz="1100" dirty="0"/>
              <a:t>Future Upgrade</a:t>
            </a:r>
          </a:p>
          <a:p>
            <a:pPr marL="285750" indent="-285750">
              <a:buFont typeface="Arial" panose="020B0604020202020204" pitchFamily="34" charset="0"/>
              <a:buChar char="•"/>
            </a:pPr>
            <a:endParaRPr lang="en-US" sz="1100" dirty="0"/>
          </a:p>
        </p:txBody>
      </p:sp>
    </p:spTree>
    <p:extLst>
      <p:ext uri="{BB962C8B-B14F-4D97-AF65-F5344CB8AC3E}">
        <p14:creationId xmlns:p14="http://schemas.microsoft.com/office/powerpoint/2010/main" val="294728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What will you learn?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5" y="2336873"/>
            <a:ext cx="8311372" cy="3599316"/>
          </a:xfrm>
        </p:spPr>
        <p:txBody>
          <a:bodyPr>
            <a:normAutofit/>
          </a:bodyPr>
          <a:lstStyle/>
          <a:p>
            <a:r>
              <a:rPr lang="en-US" dirty="0"/>
              <a:t>Proper use of the SAP and CRM for Outlook software</a:t>
            </a:r>
          </a:p>
          <a:p>
            <a:r>
              <a:rPr lang="en-US" dirty="0"/>
              <a:t>How to correctly research Business Partner data</a:t>
            </a:r>
          </a:p>
          <a:p>
            <a:r>
              <a:rPr lang="en-US" dirty="0"/>
              <a:t>How to correctly enter a Business Partner</a:t>
            </a:r>
          </a:p>
          <a:p>
            <a:r>
              <a:rPr lang="en-US" dirty="0"/>
              <a:t>How to correctly enter Contact info</a:t>
            </a:r>
          </a:p>
          <a:p>
            <a:r>
              <a:rPr lang="en-US" dirty="0"/>
              <a:t>How to correctly enter Competitive Equipment</a:t>
            </a:r>
          </a:p>
          <a:p>
            <a:r>
              <a:rPr lang="en-US" dirty="0"/>
              <a:t>How to correctly enter a Sales Opportunity</a:t>
            </a:r>
          </a:p>
          <a:p>
            <a:endParaRPr lang="en-US" dirty="0"/>
          </a:p>
          <a:p>
            <a:endParaRPr lang="en-US" dirty="0"/>
          </a:p>
        </p:txBody>
      </p:sp>
    </p:spTree>
    <p:extLst>
      <p:ext uri="{BB962C8B-B14F-4D97-AF65-F5344CB8AC3E}">
        <p14:creationId xmlns:p14="http://schemas.microsoft.com/office/powerpoint/2010/main" val="4205207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Opportunity (cont.)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680321" y="2040058"/>
            <a:ext cx="10265047" cy="646331"/>
          </a:xfrm>
          <a:prstGeom prst="rect">
            <a:avLst/>
          </a:prstGeom>
        </p:spPr>
        <p:txBody>
          <a:bodyPr wrap="square">
            <a:spAutoFit/>
          </a:bodyPr>
          <a:lstStyle/>
          <a:p>
            <a:r>
              <a:rPr lang="en-US" dirty="0"/>
              <a:t>Adding Documents and Activities will be covered in detailed in later slides. For now, move to the bottom of the Opportunity window to finish adding the Opportunity.</a:t>
            </a:r>
            <a:endParaRPr lang="en-US" sz="1400" dirty="0"/>
          </a:p>
        </p:txBody>
      </p:sp>
      <p:sp>
        <p:nvSpPr>
          <p:cNvPr id="4" name="Rectangle 3"/>
          <p:cNvSpPr/>
          <p:nvPr/>
        </p:nvSpPr>
        <p:spPr>
          <a:xfrm>
            <a:off x="402454" y="3323168"/>
            <a:ext cx="6096000" cy="3014928"/>
          </a:xfrm>
          <a:prstGeom prst="rect">
            <a:avLst/>
          </a:prstGeom>
        </p:spPr>
        <p:txBody>
          <a:bodyPr>
            <a:spAutoFit/>
          </a:bodyPr>
          <a:lstStyle/>
          <a:p>
            <a:pPr marL="342900" marR="0" lvl="0" indent="-342900">
              <a:lnSpc>
                <a:spcPct val="107000"/>
              </a:lnSpc>
              <a:spcBef>
                <a:spcPts val="0"/>
              </a:spcBef>
              <a:buFont typeface="+mj-lt"/>
              <a:buAutoNum type="arabicPeriod"/>
            </a:pPr>
            <a:r>
              <a:rPr lang="en-US" sz="1400" dirty="0">
                <a:ea typeface="Calibri" panose="020F0502020204030204" pitchFamily="34" charset="0"/>
                <a:cs typeface="Times New Roman" panose="02020603050405020304" pitchFamily="18" charset="0"/>
              </a:rPr>
              <a:t>Select the Sales Employee – Click the drop down and start typing to the first name to find the Sales Employee</a:t>
            </a:r>
          </a:p>
          <a:p>
            <a:pPr marL="342900" marR="0" lvl="0" indent="-342900">
              <a:lnSpc>
                <a:spcPct val="107000"/>
              </a:lnSpc>
              <a:spcBef>
                <a:spcPts val="0"/>
              </a:spcBef>
              <a:buFont typeface="+mj-lt"/>
              <a:buAutoNum type="arabicPeriod"/>
            </a:pPr>
            <a:r>
              <a:rPr lang="en-US" sz="1400" dirty="0">
                <a:ea typeface="Calibri" panose="020F0502020204030204" pitchFamily="34" charset="0"/>
                <a:cs typeface="Times New Roman" panose="02020603050405020304" pitchFamily="18" charset="0"/>
              </a:rPr>
              <a:t>Select the Owner: lick the dropdown and begin typing the LAST name of the Owner</a:t>
            </a:r>
          </a:p>
          <a:p>
            <a:pPr marL="800100" lvl="1" indent="-342900">
              <a:lnSpc>
                <a:spcPct val="107000"/>
              </a:lnSpc>
              <a:buFont typeface="+mj-lt"/>
              <a:buAutoNum type="arabicPeriod"/>
            </a:pPr>
            <a:r>
              <a:rPr lang="en-US" sz="1050" dirty="0">
                <a:ea typeface="Calibri" panose="020F0502020204030204" pitchFamily="34" charset="0"/>
                <a:cs typeface="Times New Roman" panose="02020603050405020304" pitchFamily="18" charset="0"/>
              </a:rPr>
              <a:t>NOTE: The Sales Employee and Owner may be different people depending on the situation.  If a manager opens an Opportunity for a Sales Rep, the manager would be the owner and the Rep would be the Employee. If marketing opens a web lead Opportunity, marketing would be the owner and the rep would be the Sales Employee.</a:t>
            </a:r>
          </a:p>
          <a:p>
            <a:pPr marL="228600" indent="-228600">
              <a:lnSpc>
                <a:spcPct val="107000"/>
              </a:lnSpc>
              <a:buFont typeface="+mj-lt"/>
              <a:buAutoNum type="arabicPeriod" startAt="3"/>
            </a:pPr>
            <a:r>
              <a:rPr lang="en-US" sz="1400" dirty="0">
                <a:ea typeface="Calibri" panose="020F0502020204030204" pitchFamily="34" charset="0"/>
                <a:cs typeface="Times New Roman" panose="02020603050405020304" pitchFamily="18" charset="0"/>
              </a:rPr>
              <a:t>Enter the Gross Profit Percentage</a:t>
            </a:r>
          </a:p>
          <a:p>
            <a:pPr marL="228600" indent="-228600">
              <a:lnSpc>
                <a:spcPct val="107000"/>
              </a:lnSpc>
              <a:buFont typeface="+mj-lt"/>
              <a:buAutoNum type="arabicPeriod" startAt="3"/>
            </a:pPr>
            <a:r>
              <a:rPr lang="en-US" sz="1400" dirty="0">
                <a:ea typeface="Calibri" panose="020F0502020204030204" pitchFamily="34" charset="0"/>
                <a:cs typeface="Times New Roman" panose="02020603050405020304" pitchFamily="18" charset="0"/>
              </a:rPr>
              <a:t>Click the General button at the top of the Opportunity window</a:t>
            </a:r>
          </a:p>
          <a:p>
            <a:pPr marL="228600" indent="-228600">
              <a:lnSpc>
                <a:spcPct val="107000"/>
              </a:lnSpc>
              <a:buFont typeface="+mj-lt"/>
              <a:buAutoNum type="arabicPeriod" startAt="3"/>
            </a:pPr>
            <a:r>
              <a:rPr lang="en-US" sz="1400" dirty="0">
                <a:ea typeface="Calibri" panose="020F0502020204030204" pitchFamily="34" charset="0"/>
                <a:cs typeface="Times New Roman" panose="02020603050405020304" pitchFamily="18" charset="0"/>
              </a:rPr>
              <a:t>Select the correct Information Source from the dropdown</a:t>
            </a:r>
          </a:p>
          <a:p>
            <a:pPr marL="228600" indent="-228600">
              <a:lnSpc>
                <a:spcPct val="107000"/>
              </a:lnSpc>
              <a:buFont typeface="+mj-lt"/>
              <a:buAutoNum type="arabicPeriod" startAt="3"/>
            </a:pPr>
            <a:r>
              <a:rPr lang="en-US" sz="1400" dirty="0">
                <a:ea typeface="Calibri" panose="020F0502020204030204" pitchFamily="34" charset="0"/>
                <a:cs typeface="Times New Roman" panose="02020603050405020304" pitchFamily="18" charset="0"/>
              </a:rPr>
              <a:t>Select the Industry</a:t>
            </a:r>
          </a:p>
          <a:p>
            <a:pPr marL="228600" indent="-228600">
              <a:lnSpc>
                <a:spcPct val="107000"/>
              </a:lnSpc>
              <a:buFont typeface="+mj-lt"/>
              <a:buAutoNum type="arabicPeriod" startAt="3"/>
            </a:pPr>
            <a:r>
              <a:rPr lang="en-US" sz="1400" dirty="0">
                <a:ea typeface="Calibri" panose="020F0502020204030204" pitchFamily="34" charset="0"/>
                <a:cs typeface="Times New Roman" panose="02020603050405020304" pitchFamily="18" charset="0"/>
              </a:rPr>
              <a:t>Click Save and Close</a:t>
            </a:r>
          </a:p>
        </p:txBody>
      </p:sp>
      <p:pic>
        <p:nvPicPr>
          <p:cNvPr id="7" name="Picture 6">
            <a:extLst>
              <a:ext uri="{FF2B5EF4-FFF2-40B4-BE49-F238E27FC236}">
                <a16:creationId xmlns:a16="http://schemas.microsoft.com/office/drawing/2014/main" id="{7A0F186A-20D7-4FEB-A8BF-1E004AB434DA}"/>
              </a:ext>
            </a:extLst>
          </p:cNvPr>
          <p:cNvPicPr>
            <a:picLocks noChangeAspect="1"/>
          </p:cNvPicPr>
          <p:nvPr/>
        </p:nvPicPr>
        <p:blipFill>
          <a:blip r:embed="rId2"/>
          <a:stretch>
            <a:fillRect/>
          </a:stretch>
        </p:blipFill>
        <p:spPr>
          <a:xfrm>
            <a:off x="6709491" y="3475269"/>
            <a:ext cx="5283682" cy="2969342"/>
          </a:xfrm>
          <a:prstGeom prst="rect">
            <a:avLst/>
          </a:prstGeom>
        </p:spPr>
      </p:pic>
    </p:spTree>
    <p:extLst>
      <p:ext uri="{BB962C8B-B14F-4D97-AF65-F5344CB8AC3E}">
        <p14:creationId xmlns:p14="http://schemas.microsoft.com/office/powerpoint/2010/main" val="3717206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C4BF-7926-4E03-BB13-6B8E9E5C2F60}"/>
              </a:ext>
            </a:extLst>
          </p:cNvPr>
          <p:cNvSpPr>
            <a:spLocks noGrp="1"/>
          </p:cNvSpPr>
          <p:nvPr>
            <p:ph type="ctrTitle"/>
          </p:nvPr>
        </p:nvSpPr>
        <p:spPr/>
        <p:txBody>
          <a:bodyPr/>
          <a:lstStyle/>
          <a:p>
            <a:r>
              <a:rPr lang="en-US" dirty="0"/>
              <a:t>Adding Activities</a:t>
            </a:r>
          </a:p>
        </p:txBody>
      </p:sp>
      <p:sp>
        <p:nvSpPr>
          <p:cNvPr id="3" name="Subtitle 2">
            <a:extLst>
              <a:ext uri="{FF2B5EF4-FFF2-40B4-BE49-F238E27FC236}">
                <a16:creationId xmlns:a16="http://schemas.microsoft.com/office/drawing/2014/main" id="{10DB7B68-5333-4A6B-B51A-28141C29AA7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55077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Activity (cont.)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8" name="Rectangle 7">
            <a:extLst>
              <a:ext uri="{FF2B5EF4-FFF2-40B4-BE49-F238E27FC236}">
                <a16:creationId xmlns:a16="http://schemas.microsoft.com/office/drawing/2014/main" id="{F11C237F-752D-4B3D-8DE8-A22F18A1F5F1}"/>
              </a:ext>
            </a:extLst>
          </p:cNvPr>
          <p:cNvSpPr/>
          <p:nvPr/>
        </p:nvSpPr>
        <p:spPr>
          <a:xfrm>
            <a:off x="552119" y="2143723"/>
            <a:ext cx="9742063" cy="3693319"/>
          </a:xfrm>
          <a:prstGeom prst="rect">
            <a:avLst/>
          </a:prstGeom>
        </p:spPr>
        <p:txBody>
          <a:bodyPr wrap="square">
            <a:spAutoFit/>
          </a:bodyPr>
          <a:lstStyle/>
          <a:p>
            <a:r>
              <a:rPr lang="en-US" dirty="0">
                <a:cs typeface="Calibri" panose="020F0502020204030204" pitchFamily="34" charset="0"/>
              </a:rPr>
              <a:t>The purpose of the Sales Activity is to track the stages of the Opportunity and track the activities that are executed for the Sales Opportunity. </a:t>
            </a:r>
          </a:p>
          <a:p>
            <a:endParaRPr lang="en-US" dirty="0">
              <a:cs typeface="Calibri" panose="020F0502020204030204" pitchFamily="34" charset="0"/>
            </a:endParaRPr>
          </a:p>
          <a:p>
            <a:r>
              <a:rPr lang="en-US" dirty="0">
                <a:cs typeface="Calibri" panose="020F0502020204030204" pitchFamily="34" charset="0"/>
              </a:rPr>
              <a:t>Linking Activities to your Sales Opportunity enables great insights into your performance as a Sales Representative and provides information from which to learn and alter your approach to future sales opportunities.</a:t>
            </a:r>
          </a:p>
          <a:p>
            <a:endParaRPr lang="en-US" dirty="0">
              <a:cs typeface="Calibri" panose="020F0502020204030204" pitchFamily="34" charset="0"/>
            </a:endParaRPr>
          </a:p>
          <a:p>
            <a:r>
              <a:rPr lang="en-US" dirty="0">
                <a:cs typeface="Calibri" panose="020F0502020204030204" pitchFamily="34" charset="0"/>
              </a:rPr>
              <a:t>Activities created from within the Sales Opportunity window will be linked to the Sales Opportunity. All Follow Up activities created from that Activity will also be linked to the Sales Opportunity. </a:t>
            </a:r>
          </a:p>
          <a:p>
            <a:endParaRPr lang="en-US" dirty="0">
              <a:cs typeface="Calibri" panose="020F0502020204030204" pitchFamily="34" charset="0"/>
            </a:endParaRPr>
          </a:p>
          <a:p>
            <a:r>
              <a:rPr lang="en-US" dirty="0">
                <a:cs typeface="Calibri" panose="020F0502020204030204" pitchFamily="34" charset="0"/>
              </a:rPr>
              <a:t>Activities created outside of the Sales Opportunity window will be related to the BP but not to a specific Sales Opportunity.</a:t>
            </a:r>
          </a:p>
        </p:txBody>
      </p:sp>
    </p:spTree>
    <p:extLst>
      <p:ext uri="{BB962C8B-B14F-4D97-AF65-F5344CB8AC3E}">
        <p14:creationId xmlns:p14="http://schemas.microsoft.com/office/powerpoint/2010/main" val="3702942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Activity (cont.)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354727" y="2078250"/>
            <a:ext cx="11319409" cy="369332"/>
          </a:xfrm>
          <a:prstGeom prst="rect">
            <a:avLst/>
          </a:prstGeom>
        </p:spPr>
        <p:txBody>
          <a:bodyPr wrap="square">
            <a:spAutoFit/>
          </a:bodyPr>
          <a:lstStyle/>
          <a:p>
            <a:r>
              <a:rPr lang="en-US" dirty="0"/>
              <a:t>After you have set up the Sales Opportunity, the next step is to create an Activity linked to the Opportunity.</a:t>
            </a:r>
          </a:p>
        </p:txBody>
      </p:sp>
      <p:sp>
        <p:nvSpPr>
          <p:cNvPr id="4" name="Rectangle 3"/>
          <p:cNvSpPr/>
          <p:nvPr/>
        </p:nvSpPr>
        <p:spPr>
          <a:xfrm>
            <a:off x="219574" y="2676308"/>
            <a:ext cx="6096000" cy="3754874"/>
          </a:xfrm>
          <a:prstGeom prst="rect">
            <a:avLst/>
          </a:prstGeom>
        </p:spPr>
        <p:txBody>
          <a:bodyPr>
            <a:spAutoFit/>
          </a:bodyPr>
          <a:lstStyle/>
          <a:p>
            <a:pPr marL="342900" lvl="0" indent="-342900">
              <a:buFont typeface="+mj-lt"/>
              <a:buAutoNum type="arabicPeriod"/>
            </a:pPr>
            <a:r>
              <a:rPr lang="en-US" sz="1400" dirty="0">
                <a:cs typeface="Calibri" panose="020F0502020204030204" pitchFamily="34" charset="0"/>
              </a:rPr>
              <a:t>From either tab of the CRM, locate and open the Sales Opportunity</a:t>
            </a:r>
          </a:p>
          <a:p>
            <a:pPr marL="342900" indent="-342900">
              <a:buFont typeface="+mj-lt"/>
              <a:buAutoNum type="arabicPeriod"/>
            </a:pPr>
            <a:r>
              <a:rPr lang="en-US" sz="1400" dirty="0">
                <a:cs typeface="Calibri" panose="020F0502020204030204" pitchFamily="34" charset="0"/>
              </a:rPr>
              <a:t>Click the golden arrow in the Activity field of the current Stage. Each stage of the Opportunity should have at least one Activity linked to it. Activities should begin with the Approach and progress through each step of the sales process.</a:t>
            </a:r>
          </a:p>
          <a:p>
            <a:pPr marL="342900" indent="-342900">
              <a:buFont typeface="+mj-lt"/>
              <a:buAutoNum type="arabicPeriod"/>
            </a:pPr>
            <a:r>
              <a:rPr lang="en-US" sz="1400" dirty="0">
                <a:cs typeface="Calibri" panose="020F0502020204030204" pitchFamily="34" charset="0"/>
              </a:rPr>
              <a:t>Click on the ‘Create as meeting in Outlook” button to add this activity to your Outlook calendar.</a:t>
            </a:r>
          </a:p>
          <a:p>
            <a:pPr marL="342900" indent="-342900">
              <a:buFont typeface="+mj-lt"/>
              <a:buAutoNum type="arabicPeriod"/>
            </a:pPr>
            <a:r>
              <a:rPr lang="en-US" sz="1400" dirty="0">
                <a:cs typeface="Calibri" panose="020F0502020204030204" pitchFamily="34" charset="0"/>
              </a:rPr>
              <a:t>If you need to include the customer in this Activity, click the Invite Attendees button and enter the addresses of the people you want to send the invitation to.</a:t>
            </a:r>
          </a:p>
          <a:p>
            <a:pPr marL="342900" indent="-342900">
              <a:buFont typeface="+mj-lt"/>
              <a:buAutoNum type="arabicPeriod"/>
            </a:pPr>
            <a:r>
              <a:rPr lang="en-US" sz="1400" dirty="0">
                <a:cs typeface="Calibri" panose="020F0502020204030204" pitchFamily="34" charset="0"/>
              </a:rPr>
              <a:t>Enter the necessary info in the Remarks line. This should be a basic subject of the activity.</a:t>
            </a:r>
          </a:p>
          <a:p>
            <a:pPr marL="342900" indent="-342900">
              <a:buFont typeface="+mj-lt"/>
              <a:buAutoNum type="arabicPeriod"/>
            </a:pPr>
            <a:r>
              <a:rPr lang="en-US" sz="1400" dirty="0">
                <a:cs typeface="Calibri" panose="020F0502020204030204" pitchFamily="34" charset="0"/>
              </a:rPr>
              <a:t>Select the Activity from the dropdown menu. This should be Phone Call, Meeting, Note, etc.</a:t>
            </a:r>
          </a:p>
          <a:p>
            <a:pPr marL="342900" indent="-342900">
              <a:buFont typeface="+mj-lt"/>
              <a:buAutoNum type="arabicPeriod"/>
            </a:pPr>
            <a:r>
              <a:rPr lang="en-US" sz="1400" dirty="0">
                <a:cs typeface="Calibri" panose="020F0502020204030204" pitchFamily="34" charset="0"/>
              </a:rPr>
              <a:t>Ensure that you put in the “Type” as this is important to make sure that this Activity is reflected on the Quota dashboard.   At the initial point, this should be an Approach.</a:t>
            </a:r>
          </a:p>
        </p:txBody>
      </p:sp>
      <p:pic>
        <p:nvPicPr>
          <p:cNvPr id="7" name="Picture 6">
            <a:extLst>
              <a:ext uri="{FF2B5EF4-FFF2-40B4-BE49-F238E27FC236}">
                <a16:creationId xmlns:a16="http://schemas.microsoft.com/office/drawing/2014/main" id="{588BAF3A-03CC-40EF-A415-FFBD1BC5472F}"/>
              </a:ext>
            </a:extLst>
          </p:cNvPr>
          <p:cNvPicPr>
            <a:picLocks noChangeAspect="1"/>
          </p:cNvPicPr>
          <p:nvPr/>
        </p:nvPicPr>
        <p:blipFill>
          <a:blip r:embed="rId2"/>
          <a:stretch>
            <a:fillRect/>
          </a:stretch>
        </p:blipFill>
        <p:spPr>
          <a:xfrm>
            <a:off x="6528756" y="3043511"/>
            <a:ext cx="5443670" cy="3235911"/>
          </a:xfrm>
          <a:prstGeom prst="rect">
            <a:avLst/>
          </a:prstGeom>
        </p:spPr>
      </p:pic>
    </p:spTree>
    <p:extLst>
      <p:ext uri="{BB962C8B-B14F-4D97-AF65-F5344CB8AC3E}">
        <p14:creationId xmlns:p14="http://schemas.microsoft.com/office/powerpoint/2010/main" val="916664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Activity (cont.)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354727" y="2078250"/>
            <a:ext cx="11319409" cy="369332"/>
          </a:xfrm>
          <a:prstGeom prst="rect">
            <a:avLst/>
          </a:prstGeom>
        </p:spPr>
        <p:txBody>
          <a:bodyPr wrap="square">
            <a:spAutoFit/>
          </a:bodyPr>
          <a:lstStyle/>
          <a:p>
            <a:r>
              <a:rPr lang="en-US" dirty="0"/>
              <a:t>After you have set up the Sales Opportunity, the next step is to create an Activity linked to the Opportunity.</a:t>
            </a:r>
          </a:p>
        </p:txBody>
      </p:sp>
      <p:sp>
        <p:nvSpPr>
          <p:cNvPr id="4" name="Rectangle 3"/>
          <p:cNvSpPr/>
          <p:nvPr/>
        </p:nvSpPr>
        <p:spPr>
          <a:xfrm>
            <a:off x="219574" y="2676308"/>
            <a:ext cx="6096000" cy="2462213"/>
          </a:xfrm>
          <a:prstGeom prst="rect">
            <a:avLst/>
          </a:prstGeom>
        </p:spPr>
        <p:txBody>
          <a:bodyPr>
            <a:spAutoFit/>
          </a:bodyPr>
          <a:lstStyle/>
          <a:p>
            <a:pPr marL="342900" indent="-342900">
              <a:buFont typeface="+mj-lt"/>
              <a:buAutoNum type="arabicPeriod" startAt="8"/>
            </a:pPr>
            <a:r>
              <a:rPr lang="en-US" sz="1400" dirty="0">
                <a:cs typeface="Calibri" panose="020F0502020204030204" pitchFamily="34" charset="0"/>
              </a:rPr>
              <a:t>Make sure the correct contact person is listed</a:t>
            </a:r>
          </a:p>
          <a:p>
            <a:pPr marL="342900" indent="-342900">
              <a:buFont typeface="+mj-lt"/>
              <a:buAutoNum type="arabicPeriod" startAt="8"/>
            </a:pPr>
            <a:r>
              <a:rPr lang="en-US" sz="1400" dirty="0">
                <a:cs typeface="Calibri" panose="020F0502020204030204" pitchFamily="34" charset="0"/>
              </a:rPr>
              <a:t>Set the correct dates and times for your activity</a:t>
            </a:r>
          </a:p>
          <a:p>
            <a:pPr marL="342900" indent="-342900">
              <a:buFont typeface="+mj-lt"/>
              <a:buAutoNum type="arabicPeriod" startAt="8"/>
            </a:pPr>
            <a:r>
              <a:rPr lang="en-US" sz="1400" dirty="0">
                <a:cs typeface="Calibri" panose="020F0502020204030204" pitchFamily="34" charset="0"/>
              </a:rPr>
              <a:t>Enter in additional information or next steps in the large text box.</a:t>
            </a:r>
          </a:p>
          <a:p>
            <a:pPr marL="342900" indent="-342900">
              <a:buFont typeface="+mj-lt"/>
              <a:buAutoNum type="arabicPeriod" startAt="8"/>
            </a:pPr>
            <a:r>
              <a:rPr lang="en-US" sz="1400" dirty="0">
                <a:cs typeface="Calibri" panose="020F0502020204030204" pitchFamily="34" charset="0"/>
              </a:rPr>
              <a:t>Click Save and Close. </a:t>
            </a:r>
          </a:p>
          <a:p>
            <a:pPr marL="342900" indent="-342900">
              <a:buFont typeface="+mj-lt"/>
              <a:buAutoNum type="arabicPeriod" startAt="8"/>
            </a:pPr>
            <a:r>
              <a:rPr lang="en-US" sz="1400" dirty="0">
                <a:cs typeface="Calibri" panose="020F0502020204030204" pitchFamily="34" charset="0"/>
              </a:rPr>
              <a:t>If you have clicked the Invite Participants button, Outlook will now open a meeting invitation with all the info from the Activity pre-filled. Add the contact’s email address to the TO line.</a:t>
            </a:r>
          </a:p>
          <a:p>
            <a:pPr marL="800100" lvl="1" indent="-342900">
              <a:buFont typeface="+mj-lt"/>
              <a:buAutoNum type="arabicPeriod"/>
            </a:pPr>
            <a:r>
              <a:rPr lang="en-US" sz="1400" dirty="0">
                <a:cs typeface="Calibri" panose="020F0502020204030204" pitchFamily="34" charset="0"/>
              </a:rPr>
              <a:t>Proofread all information in the Outlook Invitation to confirm you are only sharing information you wish the customer to see. Changing information in the invitation will not change information in the Activity.</a:t>
            </a:r>
          </a:p>
        </p:txBody>
      </p:sp>
      <p:pic>
        <p:nvPicPr>
          <p:cNvPr id="7" name="Picture 6">
            <a:extLst>
              <a:ext uri="{FF2B5EF4-FFF2-40B4-BE49-F238E27FC236}">
                <a16:creationId xmlns:a16="http://schemas.microsoft.com/office/drawing/2014/main" id="{588BAF3A-03CC-40EF-A415-FFBD1BC5472F}"/>
              </a:ext>
            </a:extLst>
          </p:cNvPr>
          <p:cNvPicPr>
            <a:picLocks noChangeAspect="1"/>
          </p:cNvPicPr>
          <p:nvPr/>
        </p:nvPicPr>
        <p:blipFill>
          <a:blip r:embed="rId2"/>
          <a:stretch>
            <a:fillRect/>
          </a:stretch>
        </p:blipFill>
        <p:spPr>
          <a:xfrm>
            <a:off x="6528756" y="3043511"/>
            <a:ext cx="5443670" cy="3235911"/>
          </a:xfrm>
          <a:prstGeom prst="rect">
            <a:avLst/>
          </a:prstGeom>
        </p:spPr>
      </p:pic>
      <p:sp>
        <p:nvSpPr>
          <p:cNvPr id="8" name="Rectangle 7">
            <a:extLst>
              <a:ext uri="{FF2B5EF4-FFF2-40B4-BE49-F238E27FC236}">
                <a16:creationId xmlns:a16="http://schemas.microsoft.com/office/drawing/2014/main" id="{C551181F-85FE-463D-8467-189F25131F95}"/>
              </a:ext>
            </a:extLst>
          </p:cNvPr>
          <p:cNvSpPr/>
          <p:nvPr/>
        </p:nvSpPr>
        <p:spPr>
          <a:xfrm>
            <a:off x="219574" y="5182550"/>
            <a:ext cx="5876426" cy="954107"/>
          </a:xfrm>
          <a:prstGeom prst="rect">
            <a:avLst/>
          </a:prstGeom>
        </p:spPr>
        <p:txBody>
          <a:bodyPr wrap="square">
            <a:spAutoFit/>
          </a:bodyPr>
          <a:lstStyle/>
          <a:p>
            <a:r>
              <a:rPr lang="en-US" sz="1400" dirty="0"/>
              <a:t>Once you have saved the Activity, you can click the Refresh button in the CRM and the activity will appear in your list. You can use the To-Do List in the CRM as your daily task manager and see all the Activities ready to be handled.</a:t>
            </a:r>
          </a:p>
        </p:txBody>
      </p:sp>
    </p:spTree>
    <p:extLst>
      <p:ext uri="{BB962C8B-B14F-4D97-AF65-F5344CB8AC3E}">
        <p14:creationId xmlns:p14="http://schemas.microsoft.com/office/powerpoint/2010/main" val="2986215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Activity (cont.)</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219574" y="2467398"/>
            <a:ext cx="11319409" cy="369332"/>
          </a:xfrm>
          <a:prstGeom prst="rect">
            <a:avLst/>
          </a:prstGeom>
        </p:spPr>
        <p:txBody>
          <a:bodyPr wrap="square">
            <a:spAutoFit/>
          </a:bodyPr>
          <a:lstStyle/>
          <a:p>
            <a:r>
              <a:rPr lang="en-US" dirty="0"/>
              <a:t>Follow up Activities</a:t>
            </a:r>
          </a:p>
        </p:txBody>
      </p:sp>
      <p:sp>
        <p:nvSpPr>
          <p:cNvPr id="4" name="Rectangle 3"/>
          <p:cNvSpPr/>
          <p:nvPr/>
        </p:nvSpPr>
        <p:spPr>
          <a:xfrm>
            <a:off x="219574" y="3232536"/>
            <a:ext cx="6096000" cy="2893100"/>
          </a:xfrm>
          <a:prstGeom prst="rect">
            <a:avLst/>
          </a:prstGeom>
        </p:spPr>
        <p:txBody>
          <a:bodyPr>
            <a:spAutoFit/>
          </a:bodyPr>
          <a:lstStyle/>
          <a:p>
            <a:pPr marL="342900" indent="-342900">
              <a:buFont typeface="+mj-lt"/>
              <a:buAutoNum type="arabicPeriod"/>
            </a:pPr>
            <a:r>
              <a:rPr lang="en-US" sz="1400" dirty="0">
                <a:cs typeface="Calibri" panose="020F0502020204030204" pitchFamily="34" charset="0"/>
              </a:rPr>
              <a:t>Once an Activity has been completed, you will need to mark that Activity as Closed.  </a:t>
            </a:r>
          </a:p>
          <a:p>
            <a:pPr marL="342900" indent="-342900">
              <a:buFont typeface="+mj-lt"/>
              <a:buAutoNum type="arabicPeriod"/>
            </a:pPr>
            <a:r>
              <a:rPr lang="en-US" sz="1400" dirty="0">
                <a:cs typeface="Calibri" panose="020F0502020204030204" pitchFamily="34" charset="0"/>
              </a:rPr>
              <a:t>Open the Activity</a:t>
            </a:r>
          </a:p>
          <a:p>
            <a:pPr marL="342900" indent="-342900">
              <a:buFont typeface="+mj-lt"/>
              <a:buAutoNum type="arabicPeriod"/>
            </a:pPr>
            <a:r>
              <a:rPr lang="en-US" sz="1400" dirty="0">
                <a:cs typeface="Calibri" panose="020F0502020204030204" pitchFamily="34" charset="0"/>
              </a:rPr>
              <a:t>Click the Mark as Closed button</a:t>
            </a:r>
          </a:p>
          <a:p>
            <a:pPr marL="342900" indent="-342900">
              <a:buFont typeface="+mj-lt"/>
              <a:buAutoNum type="arabicPeriod"/>
            </a:pPr>
            <a:r>
              <a:rPr lang="en-US" sz="1400" dirty="0">
                <a:cs typeface="Calibri" panose="020F0502020204030204" pitchFamily="34" charset="0"/>
              </a:rPr>
              <a:t>If a follow up activity is required, click the Create Follow up button.</a:t>
            </a:r>
          </a:p>
          <a:p>
            <a:pPr marL="800100" lvl="1" indent="-342900">
              <a:buFont typeface="+mj-lt"/>
              <a:buAutoNum type="arabicPeriod"/>
            </a:pPr>
            <a:r>
              <a:rPr lang="en-US" sz="1400" dirty="0">
                <a:cs typeface="Calibri" panose="020F0502020204030204" pitchFamily="34" charset="0"/>
              </a:rPr>
              <a:t>A new Activity window will open with all the information from the original Activity. </a:t>
            </a:r>
          </a:p>
          <a:p>
            <a:pPr marL="800100" lvl="1" indent="-342900">
              <a:buFont typeface="+mj-lt"/>
              <a:buAutoNum type="arabicPeriod"/>
            </a:pPr>
            <a:r>
              <a:rPr lang="en-US" sz="1400" dirty="0">
                <a:cs typeface="Calibri" panose="020F0502020204030204" pitchFamily="34" charset="0"/>
              </a:rPr>
              <a:t>Follow the same procedures for creating the original Activity.</a:t>
            </a:r>
          </a:p>
          <a:p>
            <a:pPr marL="342900" indent="-342900">
              <a:buFont typeface="+mj-lt"/>
              <a:buAutoNum type="arabicPeriod"/>
            </a:pPr>
            <a:r>
              <a:rPr lang="en-US" sz="1400" dirty="0">
                <a:cs typeface="Calibri" panose="020F0502020204030204" pitchFamily="34" charset="0"/>
              </a:rPr>
              <a:t>Make sure to mark the original Activity as closed and click Save and Close.</a:t>
            </a:r>
          </a:p>
          <a:p>
            <a:pPr marL="800100" lvl="1" indent="-342900">
              <a:buFont typeface="+mj-lt"/>
              <a:buAutoNum type="arabicPeriod"/>
            </a:pPr>
            <a:r>
              <a:rPr lang="en-US" sz="1400" dirty="0">
                <a:cs typeface="Calibri" panose="020F0502020204030204" pitchFamily="34" charset="0"/>
              </a:rPr>
              <a:t>Keeping your Activities list clean by ensuring you close out Activities as they happen will keep you organized and make sure we have good data in SAP.</a:t>
            </a:r>
          </a:p>
        </p:txBody>
      </p:sp>
      <p:pic>
        <p:nvPicPr>
          <p:cNvPr id="7" name="Picture 6">
            <a:extLst>
              <a:ext uri="{FF2B5EF4-FFF2-40B4-BE49-F238E27FC236}">
                <a16:creationId xmlns:a16="http://schemas.microsoft.com/office/drawing/2014/main" id="{588BAF3A-03CC-40EF-A415-FFBD1BC5472F}"/>
              </a:ext>
            </a:extLst>
          </p:cNvPr>
          <p:cNvPicPr>
            <a:picLocks noChangeAspect="1"/>
          </p:cNvPicPr>
          <p:nvPr/>
        </p:nvPicPr>
        <p:blipFill>
          <a:blip r:embed="rId2"/>
          <a:stretch>
            <a:fillRect/>
          </a:stretch>
        </p:blipFill>
        <p:spPr>
          <a:xfrm>
            <a:off x="6528756" y="3043511"/>
            <a:ext cx="5443670" cy="3235911"/>
          </a:xfrm>
          <a:prstGeom prst="rect">
            <a:avLst/>
          </a:prstGeom>
        </p:spPr>
      </p:pic>
    </p:spTree>
    <p:extLst>
      <p:ext uri="{BB962C8B-B14F-4D97-AF65-F5344CB8AC3E}">
        <p14:creationId xmlns:p14="http://schemas.microsoft.com/office/powerpoint/2010/main" val="182714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C4BF-7926-4E03-BB13-6B8E9E5C2F60}"/>
              </a:ext>
            </a:extLst>
          </p:cNvPr>
          <p:cNvSpPr>
            <a:spLocks noGrp="1"/>
          </p:cNvSpPr>
          <p:nvPr>
            <p:ph type="ctrTitle"/>
          </p:nvPr>
        </p:nvSpPr>
        <p:spPr/>
        <p:txBody>
          <a:bodyPr/>
          <a:lstStyle/>
          <a:p>
            <a:r>
              <a:rPr lang="en-US" dirty="0"/>
              <a:t>Creating Sales Quotations</a:t>
            </a:r>
          </a:p>
        </p:txBody>
      </p:sp>
      <p:sp>
        <p:nvSpPr>
          <p:cNvPr id="3" name="Subtitle 2">
            <a:extLst>
              <a:ext uri="{FF2B5EF4-FFF2-40B4-BE49-F238E27FC236}">
                <a16:creationId xmlns:a16="http://schemas.microsoft.com/office/drawing/2014/main" id="{10DB7B68-5333-4A6B-B51A-28141C29AA7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88160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2BA3-2AD3-4FD0-88F0-210C0EFFB1B2}"/>
              </a:ext>
            </a:extLst>
          </p:cNvPr>
          <p:cNvSpPr>
            <a:spLocks noGrp="1"/>
          </p:cNvSpPr>
          <p:nvPr>
            <p:ph type="title"/>
          </p:nvPr>
        </p:nvSpPr>
        <p:spPr/>
        <p:txBody>
          <a:bodyPr/>
          <a:lstStyle/>
          <a:p>
            <a:r>
              <a:rPr lang="en-US" dirty="0"/>
              <a:t>Adding Sales Quotations</a:t>
            </a:r>
          </a:p>
        </p:txBody>
      </p:sp>
      <p:sp>
        <p:nvSpPr>
          <p:cNvPr id="3" name="Content Placeholder 2">
            <a:extLst>
              <a:ext uri="{FF2B5EF4-FFF2-40B4-BE49-F238E27FC236}">
                <a16:creationId xmlns:a16="http://schemas.microsoft.com/office/drawing/2014/main" id="{8793ADF2-4586-4869-968A-503E3D0AE9B9}"/>
              </a:ext>
            </a:extLst>
          </p:cNvPr>
          <p:cNvSpPr>
            <a:spLocks noGrp="1"/>
          </p:cNvSpPr>
          <p:nvPr>
            <p:ph idx="1"/>
          </p:nvPr>
        </p:nvSpPr>
        <p:spPr/>
        <p:txBody>
          <a:bodyPr/>
          <a:lstStyle/>
          <a:p>
            <a:pPr marL="0" indent="0">
              <a:buNone/>
            </a:pPr>
            <a:r>
              <a:rPr lang="en-US" dirty="0"/>
              <a:t>The Sales Quotation document can only be added through the SAP client. You cannot add a new Sales Quote from the CRM for Outlook.</a:t>
            </a:r>
          </a:p>
          <a:p>
            <a:pPr marL="0" indent="0">
              <a:buNone/>
            </a:pPr>
            <a:endParaRPr lang="en-US" dirty="0"/>
          </a:p>
          <a:p>
            <a:pPr marL="0" indent="0">
              <a:buNone/>
            </a:pPr>
            <a:r>
              <a:rPr lang="en-US" dirty="0"/>
              <a:t>The Sales Quotation will be used to create the configure the equipment, enter the MA information, prepare the lease information, and generate the proposal documents.</a:t>
            </a:r>
          </a:p>
          <a:p>
            <a:pPr marL="0" indent="0">
              <a:buNone/>
            </a:pPr>
            <a:endParaRPr lang="en-US" dirty="0"/>
          </a:p>
          <a:p>
            <a:pPr marL="0" indent="0">
              <a:buNone/>
            </a:pPr>
            <a:r>
              <a:rPr lang="en-US" dirty="0"/>
              <a:t>All proposals from this point on should be created through the Sales Quotation form and then be linked to your Opportunity.</a:t>
            </a:r>
          </a:p>
        </p:txBody>
      </p:sp>
    </p:spTree>
    <p:extLst>
      <p:ext uri="{BB962C8B-B14F-4D97-AF65-F5344CB8AC3E}">
        <p14:creationId xmlns:p14="http://schemas.microsoft.com/office/powerpoint/2010/main" val="1588100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219574" y="2467398"/>
            <a:ext cx="11319409" cy="646331"/>
          </a:xfrm>
          <a:prstGeom prst="rect">
            <a:avLst/>
          </a:prstGeom>
        </p:spPr>
        <p:txBody>
          <a:bodyPr wrap="square">
            <a:spAutoFit/>
          </a:bodyPr>
          <a:lstStyle/>
          <a:p>
            <a:r>
              <a:rPr lang="en-US" dirty="0"/>
              <a:t>Open the SAP client, log in, and wait for all addons to finish loading. Once your see Forza is Ready on the bottom of the screen, it is ready to use.</a:t>
            </a:r>
          </a:p>
        </p:txBody>
      </p:sp>
      <p:sp>
        <p:nvSpPr>
          <p:cNvPr id="4" name="Rectangle 3"/>
          <p:cNvSpPr/>
          <p:nvPr/>
        </p:nvSpPr>
        <p:spPr>
          <a:xfrm>
            <a:off x="402454" y="3645803"/>
            <a:ext cx="6096000" cy="2031325"/>
          </a:xfrm>
          <a:prstGeom prst="rect">
            <a:avLst/>
          </a:prstGeom>
        </p:spPr>
        <p:txBody>
          <a:bodyPr>
            <a:spAutoFit/>
          </a:bodyPr>
          <a:lstStyle/>
          <a:p>
            <a:pPr marL="342900" indent="-342900">
              <a:buFont typeface="+mj-lt"/>
              <a:buAutoNum type="arabicPeriod"/>
            </a:pPr>
            <a:r>
              <a:rPr lang="en-US" sz="1400" dirty="0">
                <a:cs typeface="Calibri" panose="020F0502020204030204" pitchFamily="34" charset="0"/>
              </a:rPr>
              <a:t>Open a new Sales Quotation by clicking on the Sales A/R module and clicking Sales Quotation or from the Sales Quotation link in your Common Functions shortcut</a:t>
            </a:r>
          </a:p>
          <a:p>
            <a:pPr marL="342900" indent="-342900">
              <a:buFont typeface="+mj-lt"/>
              <a:buAutoNum type="arabicPeriod"/>
            </a:pPr>
            <a:r>
              <a:rPr lang="en-US" sz="1400" dirty="0">
                <a:cs typeface="Calibri" panose="020F0502020204030204" pitchFamily="34" charset="0"/>
              </a:rPr>
              <a:t>Click in the Name field and begin typing the name of the Business</a:t>
            </a:r>
          </a:p>
          <a:p>
            <a:pPr marL="800100" lvl="1" indent="-342900">
              <a:buFont typeface="+mj-lt"/>
              <a:buAutoNum type="arabicPeriod"/>
            </a:pPr>
            <a:r>
              <a:rPr lang="en-US" sz="1400" dirty="0">
                <a:cs typeface="Calibri" panose="020F0502020204030204" pitchFamily="34" charset="0"/>
              </a:rPr>
              <a:t>A dropdown will appear as you type with a list of matching clients</a:t>
            </a:r>
          </a:p>
          <a:p>
            <a:pPr marL="800100" lvl="1" indent="-342900">
              <a:buFont typeface="+mj-lt"/>
              <a:buAutoNum type="arabicPeriod"/>
            </a:pPr>
            <a:r>
              <a:rPr lang="en-US" sz="1400" dirty="0">
                <a:cs typeface="Calibri" panose="020F0502020204030204" pitchFamily="34" charset="0"/>
              </a:rPr>
              <a:t>Select the correct one and all BP info will populate in the correct fields</a:t>
            </a:r>
          </a:p>
          <a:p>
            <a:pPr marL="342900" indent="-342900">
              <a:buFont typeface="+mj-lt"/>
              <a:buAutoNum type="arabicPeriod"/>
            </a:pPr>
            <a:r>
              <a:rPr lang="en-US" sz="1400" dirty="0">
                <a:cs typeface="Calibri" panose="020F0502020204030204" pitchFamily="34" charset="0"/>
              </a:rPr>
              <a:t>Make sure the correct contact person is selected</a:t>
            </a:r>
          </a:p>
        </p:txBody>
      </p:sp>
      <p:pic>
        <p:nvPicPr>
          <p:cNvPr id="7" name="Picture 6">
            <a:extLst>
              <a:ext uri="{FF2B5EF4-FFF2-40B4-BE49-F238E27FC236}">
                <a16:creationId xmlns:a16="http://schemas.microsoft.com/office/drawing/2014/main" id="{588BAF3A-03CC-40EF-A415-FFBD1BC5472F}"/>
              </a:ext>
            </a:extLst>
          </p:cNvPr>
          <p:cNvPicPr>
            <a:picLocks noChangeAspect="1"/>
          </p:cNvPicPr>
          <p:nvPr/>
        </p:nvPicPr>
        <p:blipFill>
          <a:blip r:embed="rId2"/>
          <a:stretch>
            <a:fillRect/>
          </a:stretch>
        </p:blipFill>
        <p:spPr>
          <a:xfrm>
            <a:off x="7054941" y="3043511"/>
            <a:ext cx="4391299" cy="3235911"/>
          </a:xfrm>
          <a:prstGeom prst="rect">
            <a:avLst/>
          </a:prstGeom>
        </p:spPr>
      </p:pic>
    </p:spTree>
    <p:extLst>
      <p:ext uri="{BB962C8B-B14F-4D97-AF65-F5344CB8AC3E}">
        <p14:creationId xmlns:p14="http://schemas.microsoft.com/office/powerpoint/2010/main" val="4294336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4" name="Rectangle 3"/>
          <p:cNvSpPr/>
          <p:nvPr/>
        </p:nvSpPr>
        <p:spPr>
          <a:xfrm>
            <a:off x="402454" y="3417057"/>
            <a:ext cx="6096000" cy="2462213"/>
          </a:xfrm>
          <a:prstGeom prst="rect">
            <a:avLst/>
          </a:prstGeom>
        </p:spPr>
        <p:txBody>
          <a:bodyPr>
            <a:spAutoFit/>
          </a:bodyPr>
          <a:lstStyle/>
          <a:p>
            <a:pPr marL="342900" indent="-342900">
              <a:buFont typeface="+mj-lt"/>
              <a:buAutoNum type="arabicPeriod"/>
            </a:pPr>
            <a:r>
              <a:rPr lang="en-US" sz="1400" dirty="0">
                <a:cs typeface="Calibri" panose="020F0502020204030204" pitchFamily="34" charset="0"/>
              </a:rPr>
              <a:t>In the Select </a:t>
            </a:r>
            <a:r>
              <a:rPr lang="en-US" sz="1400" dirty="0" err="1">
                <a:cs typeface="Calibri" panose="020F0502020204030204" pitchFamily="34" charset="0"/>
              </a:rPr>
              <a:t>Outcost</a:t>
            </a:r>
            <a:r>
              <a:rPr lang="en-US" sz="1400" dirty="0">
                <a:cs typeface="Calibri" panose="020F0502020204030204" pitchFamily="34" charset="0"/>
              </a:rPr>
              <a:t> PL field, click the magnifying glass.</a:t>
            </a:r>
          </a:p>
          <a:p>
            <a:pPr marL="342900" indent="-342900">
              <a:buFont typeface="+mj-lt"/>
              <a:buAutoNum type="arabicPeriod"/>
            </a:pPr>
            <a:r>
              <a:rPr lang="en-US" sz="1400" dirty="0">
                <a:cs typeface="Calibri" panose="020F0502020204030204" pitchFamily="34" charset="0"/>
              </a:rPr>
              <a:t>Select the correct Standard/</a:t>
            </a:r>
            <a:r>
              <a:rPr lang="en-US" sz="1400" dirty="0" err="1">
                <a:cs typeface="Calibri" panose="020F0502020204030204" pitchFamily="34" charset="0"/>
              </a:rPr>
              <a:t>Outcost</a:t>
            </a:r>
            <a:r>
              <a:rPr lang="en-US" sz="1400" dirty="0">
                <a:cs typeface="Calibri" panose="020F0502020204030204" pitchFamily="34" charset="0"/>
              </a:rPr>
              <a:t> Pricelist from the menu.</a:t>
            </a:r>
          </a:p>
          <a:p>
            <a:pPr marL="800100" lvl="1" indent="-342900">
              <a:buFont typeface="+mj-lt"/>
              <a:buAutoNum type="arabicPeriod"/>
            </a:pPr>
            <a:r>
              <a:rPr lang="en-US" sz="1400" dirty="0">
                <a:cs typeface="Calibri" panose="020F0502020204030204" pitchFamily="34" charset="0"/>
              </a:rPr>
              <a:t>You should have a couple Pricelist options available</a:t>
            </a:r>
          </a:p>
          <a:p>
            <a:pPr marL="800100" lvl="1" indent="-342900">
              <a:buFont typeface="+mj-lt"/>
              <a:buAutoNum type="arabicPeriod"/>
            </a:pPr>
            <a:r>
              <a:rPr lang="en-US" sz="1400" dirty="0">
                <a:cs typeface="Calibri" panose="020F0502020204030204" pitchFamily="34" charset="0"/>
              </a:rPr>
              <a:t>The </a:t>
            </a:r>
            <a:r>
              <a:rPr lang="en-US" sz="1400" dirty="0" err="1">
                <a:cs typeface="Calibri" panose="020F0502020204030204" pitchFamily="34" charset="0"/>
              </a:rPr>
              <a:t>Outcost</a:t>
            </a:r>
            <a:r>
              <a:rPr lang="en-US" sz="1400" dirty="0">
                <a:cs typeface="Calibri" panose="020F0502020204030204" pitchFamily="34" charset="0"/>
              </a:rPr>
              <a:t> Pricelists calculate the correct selling cost of the equipment for you</a:t>
            </a:r>
          </a:p>
          <a:p>
            <a:pPr marL="800100" lvl="1" indent="-342900">
              <a:buFont typeface="+mj-lt"/>
              <a:buAutoNum type="arabicPeriod"/>
            </a:pPr>
            <a:r>
              <a:rPr lang="en-US" sz="1400" dirty="0">
                <a:cs typeface="Calibri" panose="020F0502020204030204" pitchFamily="34" charset="0"/>
              </a:rPr>
              <a:t>The Standard/</a:t>
            </a:r>
            <a:r>
              <a:rPr lang="en-US" sz="1400" dirty="0" err="1">
                <a:cs typeface="Calibri" panose="020F0502020204030204" pitchFamily="34" charset="0"/>
              </a:rPr>
              <a:t>Outcost</a:t>
            </a:r>
            <a:r>
              <a:rPr lang="en-US" sz="1400" dirty="0">
                <a:cs typeface="Calibri" panose="020F0502020204030204" pitchFamily="34" charset="0"/>
              </a:rPr>
              <a:t> PL calculates the price at our standard 40%.</a:t>
            </a:r>
          </a:p>
          <a:p>
            <a:pPr marL="800100" lvl="1" indent="-342900">
              <a:buFont typeface="+mj-lt"/>
              <a:buAutoNum type="arabicPeriod"/>
            </a:pPr>
            <a:r>
              <a:rPr lang="en-US" sz="1400" dirty="0">
                <a:cs typeface="Calibri" panose="020F0502020204030204" pitchFamily="34" charset="0"/>
              </a:rPr>
              <a:t>The other Standard/</a:t>
            </a:r>
            <a:r>
              <a:rPr lang="en-US" sz="1400" dirty="0" err="1">
                <a:cs typeface="Calibri" panose="020F0502020204030204" pitchFamily="34" charset="0"/>
              </a:rPr>
              <a:t>Outcost</a:t>
            </a:r>
            <a:r>
              <a:rPr lang="en-US" sz="1400" dirty="0">
                <a:cs typeface="Calibri" panose="020F0502020204030204" pitchFamily="34" charset="0"/>
              </a:rPr>
              <a:t> Pricelists calculate the price at lower percentages that might be used.</a:t>
            </a:r>
          </a:p>
          <a:p>
            <a:pPr marL="800100" lvl="1" indent="-342900">
              <a:buFont typeface="+mj-lt"/>
              <a:buAutoNum type="arabicPeriod"/>
            </a:pPr>
            <a:r>
              <a:rPr lang="en-US" sz="1400" dirty="0">
                <a:cs typeface="Calibri" panose="020F0502020204030204" pitchFamily="34" charset="0"/>
              </a:rPr>
              <a:t>If you have selected the correct pricelist, you should not need to adjust the cost manually of any item.</a:t>
            </a:r>
          </a:p>
        </p:txBody>
      </p:sp>
      <p:pic>
        <p:nvPicPr>
          <p:cNvPr id="7" name="Picture 6">
            <a:extLst>
              <a:ext uri="{FF2B5EF4-FFF2-40B4-BE49-F238E27FC236}">
                <a16:creationId xmlns:a16="http://schemas.microsoft.com/office/drawing/2014/main" id="{588BAF3A-03CC-40EF-A415-FFBD1BC5472F}"/>
              </a:ext>
            </a:extLst>
          </p:cNvPr>
          <p:cNvPicPr>
            <a:picLocks noChangeAspect="1"/>
          </p:cNvPicPr>
          <p:nvPr/>
        </p:nvPicPr>
        <p:blipFill>
          <a:blip r:embed="rId2"/>
          <a:stretch>
            <a:fillRect/>
          </a:stretch>
        </p:blipFill>
        <p:spPr>
          <a:xfrm>
            <a:off x="7180273" y="3043511"/>
            <a:ext cx="4140634" cy="3235911"/>
          </a:xfrm>
          <a:prstGeom prst="rect">
            <a:avLst/>
          </a:prstGeom>
        </p:spPr>
      </p:pic>
    </p:spTree>
    <p:extLst>
      <p:ext uri="{BB962C8B-B14F-4D97-AF65-F5344CB8AC3E}">
        <p14:creationId xmlns:p14="http://schemas.microsoft.com/office/powerpoint/2010/main" val="93584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What is the difference between SAP and the CRM for Outlook add-on?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5" y="2336873"/>
            <a:ext cx="8311372" cy="3599316"/>
          </a:xfrm>
        </p:spPr>
        <p:txBody>
          <a:bodyPr>
            <a:normAutofit/>
          </a:bodyPr>
          <a:lstStyle/>
          <a:p>
            <a:pPr marL="0" indent="0">
              <a:buNone/>
            </a:pPr>
            <a:r>
              <a:rPr lang="en-US" dirty="0"/>
              <a:t>SAP Business 1 is the internal software that MCC uses to store all customer, equipment, invoice, sales, and service data. All information relevant to a client and the sales engagement should be entered into SAP either through the SAP client or the CRM for Outlook add-on.</a:t>
            </a:r>
          </a:p>
          <a:p>
            <a:pPr marL="0" indent="0">
              <a:buNone/>
            </a:pPr>
            <a:endParaRPr lang="en-US" dirty="0"/>
          </a:p>
        </p:txBody>
      </p:sp>
      <p:sp>
        <p:nvSpPr>
          <p:cNvPr id="4" name="TextBox 3">
            <a:extLst>
              <a:ext uri="{FF2B5EF4-FFF2-40B4-BE49-F238E27FC236}">
                <a16:creationId xmlns:a16="http://schemas.microsoft.com/office/drawing/2014/main" id="{154C441F-A1D2-49A7-B51A-05D0E3160924}"/>
              </a:ext>
            </a:extLst>
          </p:cNvPr>
          <p:cNvSpPr txBox="1"/>
          <p:nvPr/>
        </p:nvSpPr>
        <p:spPr>
          <a:xfrm>
            <a:off x="2796466" y="3950562"/>
            <a:ext cx="6844684" cy="2308324"/>
          </a:xfrm>
          <a:prstGeom prst="rect">
            <a:avLst/>
          </a:prstGeom>
          <a:noFill/>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7" name="Picture 6">
            <a:extLst>
              <a:ext uri="{FF2B5EF4-FFF2-40B4-BE49-F238E27FC236}">
                <a16:creationId xmlns:a16="http://schemas.microsoft.com/office/drawing/2014/main" id="{886EF538-BCFE-4CBC-9BE8-FC9DAB747778}"/>
              </a:ext>
            </a:extLst>
          </p:cNvPr>
          <p:cNvPicPr>
            <a:picLocks noChangeAspect="1"/>
          </p:cNvPicPr>
          <p:nvPr/>
        </p:nvPicPr>
        <p:blipFill>
          <a:blip r:embed="rId5"/>
          <a:stretch>
            <a:fillRect/>
          </a:stretch>
        </p:blipFill>
        <p:spPr>
          <a:xfrm>
            <a:off x="3833674" y="4136531"/>
            <a:ext cx="4770268" cy="2563427"/>
          </a:xfrm>
          <a:prstGeom prst="rect">
            <a:avLst/>
          </a:prstGeom>
        </p:spPr>
      </p:pic>
    </p:spTree>
    <p:extLst>
      <p:ext uri="{BB962C8B-B14F-4D97-AF65-F5344CB8AC3E}">
        <p14:creationId xmlns:p14="http://schemas.microsoft.com/office/powerpoint/2010/main" val="3706936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219574" y="2467398"/>
            <a:ext cx="11319409" cy="646331"/>
          </a:xfrm>
          <a:prstGeom prst="rect">
            <a:avLst/>
          </a:prstGeom>
        </p:spPr>
        <p:txBody>
          <a:bodyPr wrap="square">
            <a:spAutoFit/>
          </a:bodyPr>
          <a:lstStyle/>
          <a:p>
            <a:r>
              <a:rPr lang="en-US" dirty="0"/>
              <a:t>Equipment Builder: the Equipment Builder addon allows you to easily and quickly configure any system with all line items added to the Sales Quote.</a:t>
            </a:r>
          </a:p>
        </p:txBody>
      </p:sp>
      <p:sp>
        <p:nvSpPr>
          <p:cNvPr id="4" name="Rectangle 3"/>
          <p:cNvSpPr/>
          <p:nvPr/>
        </p:nvSpPr>
        <p:spPr>
          <a:xfrm>
            <a:off x="402454" y="3645803"/>
            <a:ext cx="6362330" cy="1600438"/>
          </a:xfrm>
          <a:prstGeom prst="rect">
            <a:avLst/>
          </a:prstGeom>
        </p:spPr>
        <p:txBody>
          <a:bodyPr wrap="square">
            <a:spAutoFit/>
          </a:bodyPr>
          <a:lstStyle/>
          <a:p>
            <a:pPr marL="342900" indent="-342900">
              <a:buFont typeface="+mj-lt"/>
              <a:buAutoNum type="arabicPeriod"/>
            </a:pPr>
            <a:r>
              <a:rPr lang="en-US" sz="1400" dirty="0">
                <a:cs typeface="Calibri" panose="020F0502020204030204" pitchFamily="34" charset="0"/>
              </a:rPr>
              <a:t>Click the Add Equipment button</a:t>
            </a:r>
          </a:p>
          <a:p>
            <a:pPr marL="342900" indent="-342900">
              <a:buFont typeface="+mj-lt"/>
              <a:buAutoNum type="arabicPeriod"/>
            </a:pPr>
            <a:r>
              <a:rPr lang="en-US" sz="1400" dirty="0">
                <a:cs typeface="Calibri" panose="020F0502020204030204" pitchFamily="34" charset="0"/>
              </a:rPr>
              <a:t>In the new window, select the base model by either</a:t>
            </a:r>
          </a:p>
          <a:p>
            <a:pPr marL="800100" lvl="1" indent="-342900">
              <a:buFont typeface="+mj-lt"/>
              <a:buAutoNum type="arabicPeriod"/>
            </a:pPr>
            <a:r>
              <a:rPr lang="en-US" sz="1400" dirty="0">
                <a:cs typeface="Calibri" panose="020F0502020204030204" pitchFamily="34" charset="0"/>
              </a:rPr>
              <a:t>Clicking the + next to Equipment and highlighting the correct base model</a:t>
            </a:r>
          </a:p>
          <a:p>
            <a:pPr marL="800100" lvl="1" indent="-342900">
              <a:buFont typeface="+mj-lt"/>
              <a:buAutoNum type="arabicPeriod"/>
            </a:pPr>
            <a:r>
              <a:rPr lang="en-US" sz="1400" dirty="0">
                <a:cs typeface="Calibri" panose="020F0502020204030204" pitchFamily="34" charset="0"/>
              </a:rPr>
              <a:t>Or typing the item number and then selecting the correct base model</a:t>
            </a:r>
          </a:p>
          <a:p>
            <a:pPr marL="800100" lvl="1" indent="-342900">
              <a:buFont typeface="+mj-lt"/>
              <a:buAutoNum type="arabicPeriod"/>
            </a:pPr>
            <a:r>
              <a:rPr lang="en-US" sz="1400" dirty="0">
                <a:cs typeface="Calibri" panose="020F0502020204030204" pitchFamily="34" charset="0"/>
              </a:rPr>
              <a:t>Click Choose</a:t>
            </a:r>
          </a:p>
        </p:txBody>
      </p:sp>
      <p:pic>
        <p:nvPicPr>
          <p:cNvPr id="7" name="Picture 6">
            <a:extLst>
              <a:ext uri="{FF2B5EF4-FFF2-40B4-BE49-F238E27FC236}">
                <a16:creationId xmlns:a16="http://schemas.microsoft.com/office/drawing/2014/main" id="{588BAF3A-03CC-40EF-A415-FFBD1BC5472F}"/>
              </a:ext>
            </a:extLst>
          </p:cNvPr>
          <p:cNvPicPr>
            <a:picLocks noChangeAspect="1"/>
          </p:cNvPicPr>
          <p:nvPr/>
        </p:nvPicPr>
        <p:blipFill>
          <a:blip r:embed="rId2"/>
          <a:stretch>
            <a:fillRect/>
          </a:stretch>
        </p:blipFill>
        <p:spPr>
          <a:xfrm>
            <a:off x="7054941" y="3267064"/>
            <a:ext cx="4391299" cy="2788805"/>
          </a:xfrm>
          <a:prstGeom prst="rect">
            <a:avLst/>
          </a:prstGeom>
        </p:spPr>
      </p:pic>
    </p:spTree>
    <p:extLst>
      <p:ext uri="{BB962C8B-B14F-4D97-AF65-F5344CB8AC3E}">
        <p14:creationId xmlns:p14="http://schemas.microsoft.com/office/powerpoint/2010/main" val="1427119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340311" y="2255409"/>
            <a:ext cx="11319409" cy="646331"/>
          </a:xfrm>
          <a:prstGeom prst="rect">
            <a:avLst/>
          </a:prstGeom>
        </p:spPr>
        <p:txBody>
          <a:bodyPr wrap="square">
            <a:spAutoFit/>
          </a:bodyPr>
          <a:lstStyle/>
          <a:p>
            <a:r>
              <a:rPr lang="en-US" dirty="0"/>
              <a:t>From the Equipment Builder window, you can manually configure the equipment as you need or you can choose a pre-built template and modify as needed. </a:t>
            </a:r>
          </a:p>
        </p:txBody>
      </p:sp>
      <p:sp>
        <p:nvSpPr>
          <p:cNvPr id="4" name="Rectangle 3"/>
          <p:cNvSpPr/>
          <p:nvPr/>
        </p:nvSpPr>
        <p:spPr>
          <a:xfrm>
            <a:off x="340311" y="3184165"/>
            <a:ext cx="4480264" cy="2031325"/>
          </a:xfrm>
          <a:prstGeom prst="rect">
            <a:avLst/>
          </a:prstGeom>
        </p:spPr>
        <p:txBody>
          <a:bodyPr wrap="square">
            <a:spAutoFit/>
          </a:bodyPr>
          <a:lstStyle/>
          <a:p>
            <a:pPr marL="342900" indent="-342900">
              <a:buFont typeface="+mj-lt"/>
              <a:buAutoNum type="arabicPeriod"/>
            </a:pPr>
            <a:r>
              <a:rPr lang="en-US" sz="1400" dirty="0">
                <a:cs typeface="Calibri" panose="020F0502020204030204" pitchFamily="34" charset="0"/>
              </a:rPr>
              <a:t>To configure a system using a pre-built template, click the Choose Template button at the top left of the window</a:t>
            </a:r>
          </a:p>
          <a:p>
            <a:pPr marL="342900" indent="-342900">
              <a:buFont typeface="+mj-lt"/>
              <a:buAutoNum type="arabicPeriod"/>
            </a:pPr>
            <a:r>
              <a:rPr lang="en-US" sz="1400" dirty="0">
                <a:cs typeface="Calibri" panose="020F0502020204030204" pitchFamily="34" charset="0"/>
              </a:rPr>
              <a:t>The selected items will load in the table to the right</a:t>
            </a:r>
          </a:p>
          <a:p>
            <a:pPr marL="342900" indent="-342900">
              <a:buFont typeface="+mj-lt"/>
              <a:buAutoNum type="arabicPeriod"/>
            </a:pPr>
            <a:r>
              <a:rPr lang="en-US" sz="1400" dirty="0">
                <a:cs typeface="Calibri" panose="020F0502020204030204" pitchFamily="34" charset="0"/>
              </a:rPr>
              <a:t>To add or remove items, check the boxes to the left for the appropriate item</a:t>
            </a:r>
          </a:p>
          <a:p>
            <a:pPr marL="342900" indent="-342900">
              <a:buFont typeface="+mj-lt"/>
              <a:buAutoNum type="arabicPeriod"/>
            </a:pPr>
            <a:r>
              <a:rPr lang="en-US" sz="1400" dirty="0">
                <a:cs typeface="Calibri" panose="020F0502020204030204" pitchFamily="34" charset="0"/>
              </a:rPr>
              <a:t>Once the item is configured correctly, click Finish</a:t>
            </a:r>
          </a:p>
        </p:txBody>
      </p:sp>
      <p:pic>
        <p:nvPicPr>
          <p:cNvPr id="7" name="Picture 6">
            <a:extLst>
              <a:ext uri="{FF2B5EF4-FFF2-40B4-BE49-F238E27FC236}">
                <a16:creationId xmlns:a16="http://schemas.microsoft.com/office/drawing/2014/main" id="{588BAF3A-03CC-40EF-A415-FFBD1BC5472F}"/>
              </a:ext>
            </a:extLst>
          </p:cNvPr>
          <p:cNvPicPr>
            <a:picLocks noChangeAspect="1"/>
          </p:cNvPicPr>
          <p:nvPr/>
        </p:nvPicPr>
        <p:blipFill>
          <a:blip r:embed="rId2"/>
          <a:stretch>
            <a:fillRect/>
          </a:stretch>
        </p:blipFill>
        <p:spPr>
          <a:xfrm>
            <a:off x="4820575" y="3429682"/>
            <a:ext cx="7167067" cy="2539574"/>
          </a:xfrm>
          <a:prstGeom prst="rect">
            <a:avLst/>
          </a:prstGeom>
        </p:spPr>
      </p:pic>
      <p:sp>
        <p:nvSpPr>
          <p:cNvPr id="8" name="Rectangle 7">
            <a:extLst>
              <a:ext uri="{FF2B5EF4-FFF2-40B4-BE49-F238E27FC236}">
                <a16:creationId xmlns:a16="http://schemas.microsoft.com/office/drawing/2014/main" id="{B1DAE266-8440-46AB-A03A-4E6AA74F0271}"/>
              </a:ext>
            </a:extLst>
          </p:cNvPr>
          <p:cNvSpPr/>
          <p:nvPr/>
        </p:nvSpPr>
        <p:spPr>
          <a:xfrm>
            <a:off x="340312" y="5240567"/>
            <a:ext cx="4569040" cy="1169551"/>
          </a:xfrm>
          <a:prstGeom prst="rect">
            <a:avLst/>
          </a:prstGeom>
        </p:spPr>
        <p:txBody>
          <a:bodyPr wrap="square">
            <a:spAutoFit/>
          </a:bodyPr>
          <a:lstStyle/>
          <a:p>
            <a:r>
              <a:rPr lang="en-US" sz="1400" dirty="0"/>
              <a:t>NOTE: The items are separated into Mandatory and Optional items. Items list at the top are Mandatory. The Equipment Builder will not let you complete a configuration unless all mandatory selections have been made.</a:t>
            </a:r>
          </a:p>
        </p:txBody>
      </p:sp>
    </p:spTree>
    <p:extLst>
      <p:ext uri="{BB962C8B-B14F-4D97-AF65-F5344CB8AC3E}">
        <p14:creationId xmlns:p14="http://schemas.microsoft.com/office/powerpoint/2010/main" val="1427034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340311" y="2255409"/>
            <a:ext cx="11319409" cy="646331"/>
          </a:xfrm>
          <a:prstGeom prst="rect">
            <a:avLst/>
          </a:prstGeom>
        </p:spPr>
        <p:txBody>
          <a:bodyPr wrap="square">
            <a:spAutoFit/>
          </a:bodyPr>
          <a:lstStyle/>
          <a:p>
            <a:r>
              <a:rPr lang="en-US" dirty="0"/>
              <a:t>Once you click the Finish button, BE PATIENT. It takes time to load all the line items from the configuration to the Sales Quotation. </a:t>
            </a:r>
          </a:p>
        </p:txBody>
      </p:sp>
      <p:sp>
        <p:nvSpPr>
          <p:cNvPr id="4" name="Rectangle 3"/>
          <p:cNvSpPr/>
          <p:nvPr/>
        </p:nvSpPr>
        <p:spPr>
          <a:xfrm>
            <a:off x="340311" y="3184165"/>
            <a:ext cx="4480264" cy="2677656"/>
          </a:xfrm>
          <a:prstGeom prst="rect">
            <a:avLst/>
          </a:prstGeom>
        </p:spPr>
        <p:txBody>
          <a:bodyPr wrap="square">
            <a:spAutoFit/>
          </a:bodyPr>
          <a:lstStyle/>
          <a:p>
            <a:pPr marL="342900" indent="-342900">
              <a:buFont typeface="+mj-lt"/>
              <a:buAutoNum type="arabicPeriod"/>
            </a:pPr>
            <a:r>
              <a:rPr lang="en-US" sz="1400" dirty="0">
                <a:cs typeface="Calibri" panose="020F0502020204030204" pitchFamily="34" charset="0"/>
              </a:rPr>
              <a:t>Once the line items have finished loading, you will see the full configuration and will be able to see the cost and availability of each item.</a:t>
            </a:r>
          </a:p>
          <a:p>
            <a:pPr marL="342900" indent="-342900">
              <a:buFont typeface="+mj-lt"/>
              <a:buAutoNum type="arabicPeriod"/>
            </a:pPr>
            <a:r>
              <a:rPr lang="en-US" sz="1400" dirty="0">
                <a:cs typeface="Calibri" panose="020F0502020204030204" pitchFamily="34" charset="0"/>
              </a:rPr>
              <a:t>If you need to make adjustments to the configuration, right click on one of the lines and select Rebuild Equipment.</a:t>
            </a:r>
          </a:p>
          <a:p>
            <a:pPr marL="342900" indent="-342900">
              <a:buFont typeface="+mj-lt"/>
              <a:buAutoNum type="arabicPeriod"/>
            </a:pPr>
            <a:r>
              <a:rPr lang="en-US" sz="1400" dirty="0">
                <a:cs typeface="Calibri" panose="020F0502020204030204" pitchFamily="34" charset="0"/>
              </a:rPr>
              <a:t>To build a second system, click the Add Equipment button again.</a:t>
            </a:r>
          </a:p>
          <a:p>
            <a:pPr marL="342900" indent="-342900">
              <a:buFont typeface="+mj-lt"/>
              <a:buAutoNum type="arabicPeriod"/>
            </a:pPr>
            <a:r>
              <a:rPr lang="en-US" sz="1400" dirty="0">
                <a:cs typeface="Calibri" panose="020F0502020204030204" pitchFamily="34" charset="0"/>
              </a:rPr>
              <a:t>Select the Sales Employee from the dropdown </a:t>
            </a:r>
          </a:p>
          <a:p>
            <a:pPr marL="342900" indent="-342900">
              <a:buFont typeface="+mj-lt"/>
              <a:buAutoNum type="arabicPeriod"/>
            </a:pPr>
            <a:r>
              <a:rPr lang="en-US" sz="1400" dirty="0">
                <a:cs typeface="Calibri" panose="020F0502020204030204" pitchFamily="34" charset="0"/>
              </a:rPr>
              <a:t>Select the magnifying glass in the Leasing Company field and select the correct leasing company.</a:t>
            </a:r>
          </a:p>
        </p:txBody>
      </p:sp>
      <p:pic>
        <p:nvPicPr>
          <p:cNvPr id="7" name="Picture 6">
            <a:extLst>
              <a:ext uri="{FF2B5EF4-FFF2-40B4-BE49-F238E27FC236}">
                <a16:creationId xmlns:a16="http://schemas.microsoft.com/office/drawing/2014/main" id="{588BAF3A-03CC-40EF-A415-FFBD1BC5472F}"/>
              </a:ext>
            </a:extLst>
          </p:cNvPr>
          <p:cNvPicPr>
            <a:picLocks noChangeAspect="1"/>
          </p:cNvPicPr>
          <p:nvPr/>
        </p:nvPicPr>
        <p:blipFill>
          <a:blip r:embed="rId2"/>
          <a:stretch>
            <a:fillRect/>
          </a:stretch>
        </p:blipFill>
        <p:spPr>
          <a:xfrm>
            <a:off x="6303146" y="2635758"/>
            <a:ext cx="5655701" cy="3891401"/>
          </a:xfrm>
          <a:prstGeom prst="rect">
            <a:avLst/>
          </a:prstGeom>
        </p:spPr>
      </p:pic>
    </p:spTree>
    <p:extLst>
      <p:ext uri="{BB962C8B-B14F-4D97-AF65-F5344CB8AC3E}">
        <p14:creationId xmlns:p14="http://schemas.microsoft.com/office/powerpoint/2010/main" val="278495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562254" y="3935127"/>
            <a:ext cx="4675572" cy="646331"/>
          </a:xfrm>
          <a:prstGeom prst="rect">
            <a:avLst/>
          </a:prstGeom>
        </p:spPr>
        <p:txBody>
          <a:bodyPr wrap="square">
            <a:spAutoFit/>
          </a:bodyPr>
          <a:lstStyle/>
          <a:p>
            <a:r>
              <a:rPr lang="en-US" dirty="0"/>
              <a:t>Click the Logistics tab and make sure the correct address information is listed.</a:t>
            </a:r>
          </a:p>
        </p:txBody>
      </p:sp>
      <p:pic>
        <p:nvPicPr>
          <p:cNvPr id="7" name="Picture 6">
            <a:extLst>
              <a:ext uri="{FF2B5EF4-FFF2-40B4-BE49-F238E27FC236}">
                <a16:creationId xmlns:a16="http://schemas.microsoft.com/office/drawing/2014/main" id="{588BAF3A-03CC-40EF-A415-FFBD1BC5472F}"/>
              </a:ext>
            </a:extLst>
          </p:cNvPr>
          <p:cNvPicPr>
            <a:picLocks noChangeAspect="1"/>
          </p:cNvPicPr>
          <p:nvPr/>
        </p:nvPicPr>
        <p:blipFill>
          <a:blip r:embed="rId2"/>
          <a:stretch>
            <a:fillRect/>
          </a:stretch>
        </p:blipFill>
        <p:spPr>
          <a:xfrm>
            <a:off x="6329859" y="2635758"/>
            <a:ext cx="5602275" cy="3891401"/>
          </a:xfrm>
          <a:prstGeom prst="rect">
            <a:avLst/>
          </a:prstGeom>
        </p:spPr>
      </p:pic>
    </p:spTree>
    <p:extLst>
      <p:ext uri="{BB962C8B-B14F-4D97-AF65-F5344CB8AC3E}">
        <p14:creationId xmlns:p14="http://schemas.microsoft.com/office/powerpoint/2010/main" val="3370581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562254" y="3935127"/>
            <a:ext cx="4675572" cy="923330"/>
          </a:xfrm>
          <a:prstGeom prst="rect">
            <a:avLst/>
          </a:prstGeom>
        </p:spPr>
        <p:txBody>
          <a:bodyPr wrap="square">
            <a:spAutoFit/>
          </a:bodyPr>
          <a:lstStyle/>
          <a:p>
            <a:r>
              <a:rPr lang="en-US" dirty="0"/>
              <a:t>Click the Contracts tab. On this tab you will be able to configure the Maintenance Agreement and Lease information.</a:t>
            </a:r>
          </a:p>
        </p:txBody>
      </p:sp>
      <p:pic>
        <p:nvPicPr>
          <p:cNvPr id="7" name="Picture 6">
            <a:extLst>
              <a:ext uri="{FF2B5EF4-FFF2-40B4-BE49-F238E27FC236}">
                <a16:creationId xmlns:a16="http://schemas.microsoft.com/office/drawing/2014/main" id="{588BAF3A-03CC-40EF-A415-FFBD1BC5472F}"/>
              </a:ext>
            </a:extLst>
          </p:cNvPr>
          <p:cNvPicPr>
            <a:picLocks noChangeAspect="1"/>
          </p:cNvPicPr>
          <p:nvPr/>
        </p:nvPicPr>
        <p:blipFill>
          <a:blip r:embed="rId2"/>
          <a:stretch>
            <a:fillRect/>
          </a:stretch>
        </p:blipFill>
        <p:spPr>
          <a:xfrm>
            <a:off x="6329859" y="2648382"/>
            <a:ext cx="5602275" cy="3866153"/>
          </a:xfrm>
          <a:prstGeom prst="rect">
            <a:avLst/>
          </a:prstGeom>
        </p:spPr>
      </p:pic>
    </p:spTree>
    <p:extLst>
      <p:ext uri="{BB962C8B-B14F-4D97-AF65-F5344CB8AC3E}">
        <p14:creationId xmlns:p14="http://schemas.microsoft.com/office/powerpoint/2010/main" val="3692266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340311" y="2255409"/>
            <a:ext cx="11319409" cy="646331"/>
          </a:xfrm>
          <a:prstGeom prst="rect">
            <a:avLst/>
          </a:prstGeom>
        </p:spPr>
        <p:txBody>
          <a:bodyPr wrap="square">
            <a:spAutoFit/>
          </a:bodyPr>
          <a:lstStyle/>
          <a:p>
            <a:r>
              <a:rPr lang="en-US" dirty="0"/>
              <a:t>On the Contracts Tab, click the + next to the Maintenance Agreement field to begin adding the MA information.</a:t>
            </a:r>
          </a:p>
        </p:txBody>
      </p:sp>
      <p:sp>
        <p:nvSpPr>
          <p:cNvPr id="4" name="Rectangle 3"/>
          <p:cNvSpPr/>
          <p:nvPr/>
        </p:nvSpPr>
        <p:spPr>
          <a:xfrm>
            <a:off x="340311" y="2926928"/>
            <a:ext cx="5368031" cy="1384995"/>
          </a:xfrm>
          <a:prstGeom prst="rect">
            <a:avLst/>
          </a:prstGeom>
        </p:spPr>
        <p:txBody>
          <a:bodyPr wrap="square">
            <a:spAutoFit/>
          </a:bodyPr>
          <a:lstStyle/>
          <a:p>
            <a:pPr marL="342900" indent="-342900">
              <a:buFont typeface="+mj-lt"/>
              <a:buAutoNum type="arabicPeriod"/>
            </a:pPr>
            <a:r>
              <a:rPr lang="en-US" sz="1400" dirty="0">
                <a:cs typeface="Calibri" panose="020F0502020204030204" pitchFamily="34" charset="0"/>
              </a:rPr>
              <a:t>Select the Standard Price Book from the dropdown list for all Meter items</a:t>
            </a:r>
          </a:p>
          <a:p>
            <a:pPr marL="800100" lvl="1" indent="-342900">
              <a:buFont typeface="+mj-lt"/>
              <a:buAutoNum type="arabicPeriod"/>
            </a:pPr>
            <a:r>
              <a:rPr lang="en-US" sz="1400" dirty="0">
                <a:cs typeface="Calibri" panose="020F0502020204030204" pitchFamily="34" charset="0"/>
              </a:rPr>
              <a:t>Costs and allowance will populate automatically. If you need to make adjustments, manually adjust for each item needed.</a:t>
            </a:r>
          </a:p>
          <a:p>
            <a:pPr marL="342900" indent="-342900">
              <a:buFont typeface="+mj-lt"/>
              <a:buAutoNum type="arabicPeriod"/>
            </a:pPr>
            <a:endParaRPr lang="en-US" sz="1400" dirty="0">
              <a:cs typeface="Calibri" panose="020F0502020204030204" pitchFamily="34" charset="0"/>
            </a:endParaRPr>
          </a:p>
        </p:txBody>
      </p:sp>
      <p:pic>
        <p:nvPicPr>
          <p:cNvPr id="7" name="Picture 6">
            <a:extLst>
              <a:ext uri="{FF2B5EF4-FFF2-40B4-BE49-F238E27FC236}">
                <a16:creationId xmlns:a16="http://schemas.microsoft.com/office/drawing/2014/main" id="{588BAF3A-03CC-40EF-A415-FFBD1BC5472F}"/>
              </a:ext>
            </a:extLst>
          </p:cNvPr>
          <p:cNvPicPr>
            <a:picLocks noChangeAspect="1"/>
          </p:cNvPicPr>
          <p:nvPr/>
        </p:nvPicPr>
        <p:blipFill>
          <a:blip r:embed="rId2"/>
          <a:stretch>
            <a:fillRect/>
          </a:stretch>
        </p:blipFill>
        <p:spPr>
          <a:xfrm>
            <a:off x="935646" y="4128142"/>
            <a:ext cx="4177360" cy="2581373"/>
          </a:xfrm>
          <a:prstGeom prst="rect">
            <a:avLst/>
          </a:prstGeom>
        </p:spPr>
      </p:pic>
      <p:pic>
        <p:nvPicPr>
          <p:cNvPr id="8" name="Picture 7">
            <a:extLst>
              <a:ext uri="{FF2B5EF4-FFF2-40B4-BE49-F238E27FC236}">
                <a16:creationId xmlns:a16="http://schemas.microsoft.com/office/drawing/2014/main" id="{E6734038-1932-4452-B2D7-15A4B989E064}"/>
              </a:ext>
            </a:extLst>
          </p:cNvPr>
          <p:cNvPicPr>
            <a:picLocks noChangeAspect="1"/>
          </p:cNvPicPr>
          <p:nvPr/>
        </p:nvPicPr>
        <p:blipFill>
          <a:blip r:embed="rId3"/>
          <a:stretch>
            <a:fillRect/>
          </a:stretch>
        </p:blipFill>
        <p:spPr>
          <a:xfrm>
            <a:off x="6498454" y="4218599"/>
            <a:ext cx="4177360" cy="2490916"/>
          </a:xfrm>
          <a:prstGeom prst="rect">
            <a:avLst/>
          </a:prstGeom>
        </p:spPr>
      </p:pic>
      <p:sp>
        <p:nvSpPr>
          <p:cNvPr id="9" name="Rectangle 8">
            <a:extLst>
              <a:ext uri="{FF2B5EF4-FFF2-40B4-BE49-F238E27FC236}">
                <a16:creationId xmlns:a16="http://schemas.microsoft.com/office/drawing/2014/main" id="{2D90B195-1C3A-4841-A972-4DE784CE5C67}"/>
              </a:ext>
            </a:extLst>
          </p:cNvPr>
          <p:cNvSpPr/>
          <p:nvPr/>
        </p:nvSpPr>
        <p:spPr>
          <a:xfrm>
            <a:off x="5888323" y="2845058"/>
            <a:ext cx="5963366" cy="1384995"/>
          </a:xfrm>
          <a:prstGeom prst="rect">
            <a:avLst/>
          </a:prstGeom>
        </p:spPr>
        <p:txBody>
          <a:bodyPr wrap="square">
            <a:spAutoFit/>
          </a:bodyPr>
          <a:lstStyle/>
          <a:p>
            <a:pPr marL="342900" indent="-342900">
              <a:buFont typeface="+mj-lt"/>
              <a:buAutoNum type="arabicPeriod"/>
            </a:pPr>
            <a:r>
              <a:rPr lang="en-US" sz="1400" dirty="0">
                <a:cs typeface="Calibri" panose="020F0502020204030204" pitchFamily="34" charset="0"/>
              </a:rPr>
              <a:t>Click on the General Tab</a:t>
            </a:r>
          </a:p>
          <a:p>
            <a:pPr marL="342900" indent="-342900">
              <a:buFont typeface="+mj-lt"/>
              <a:buAutoNum type="arabicPeriod"/>
            </a:pPr>
            <a:r>
              <a:rPr lang="en-US" sz="1400" dirty="0">
                <a:cs typeface="Calibri" panose="020F0502020204030204" pitchFamily="34" charset="0"/>
              </a:rPr>
              <a:t>Click the Circle menu in the Template field</a:t>
            </a:r>
          </a:p>
          <a:p>
            <a:pPr marL="342900" indent="-342900">
              <a:buFont typeface="+mj-lt"/>
              <a:buAutoNum type="arabicPeriod"/>
            </a:pPr>
            <a:r>
              <a:rPr lang="en-US" sz="1400" dirty="0">
                <a:cs typeface="Calibri" panose="020F0502020204030204" pitchFamily="34" charset="0"/>
              </a:rPr>
              <a:t>Select the correct contract template for your system</a:t>
            </a:r>
          </a:p>
          <a:p>
            <a:pPr marL="342900" indent="-342900">
              <a:buFont typeface="+mj-lt"/>
              <a:buAutoNum type="arabicPeriod"/>
            </a:pPr>
            <a:r>
              <a:rPr lang="en-US" sz="1400" dirty="0">
                <a:cs typeface="Calibri" panose="020F0502020204030204" pitchFamily="34" charset="0"/>
              </a:rPr>
              <a:t>Click Choose</a:t>
            </a:r>
          </a:p>
          <a:p>
            <a:pPr marL="342900" indent="-342900">
              <a:buFont typeface="+mj-lt"/>
              <a:buAutoNum type="arabicPeriod"/>
            </a:pPr>
            <a:r>
              <a:rPr lang="en-US" sz="1400" dirty="0">
                <a:cs typeface="Calibri" panose="020F0502020204030204" pitchFamily="34" charset="0"/>
              </a:rPr>
              <a:t>This will auto-populate the Response time fields as well as the consumables on the next tab.</a:t>
            </a:r>
          </a:p>
        </p:txBody>
      </p:sp>
    </p:spTree>
    <p:extLst>
      <p:ext uri="{BB962C8B-B14F-4D97-AF65-F5344CB8AC3E}">
        <p14:creationId xmlns:p14="http://schemas.microsoft.com/office/powerpoint/2010/main" val="1621812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340311" y="2255409"/>
            <a:ext cx="11319409" cy="646331"/>
          </a:xfrm>
          <a:prstGeom prst="rect">
            <a:avLst/>
          </a:prstGeom>
        </p:spPr>
        <p:txBody>
          <a:bodyPr wrap="square">
            <a:spAutoFit/>
          </a:bodyPr>
          <a:lstStyle/>
          <a:p>
            <a:r>
              <a:rPr lang="en-US" dirty="0"/>
              <a:t>On the Contracts Tab, click the + next to the Maintenance Agreement field to begin adding the MA information.</a:t>
            </a:r>
          </a:p>
        </p:txBody>
      </p:sp>
      <p:sp>
        <p:nvSpPr>
          <p:cNvPr id="4" name="Rectangle 3"/>
          <p:cNvSpPr/>
          <p:nvPr/>
        </p:nvSpPr>
        <p:spPr>
          <a:xfrm>
            <a:off x="508513" y="3940822"/>
            <a:ext cx="5368031" cy="1600438"/>
          </a:xfrm>
          <a:prstGeom prst="rect">
            <a:avLst/>
          </a:prstGeom>
        </p:spPr>
        <p:txBody>
          <a:bodyPr wrap="square">
            <a:spAutoFit/>
          </a:bodyPr>
          <a:lstStyle/>
          <a:p>
            <a:pPr marL="342900" indent="-342900">
              <a:buFont typeface="+mj-lt"/>
              <a:buAutoNum type="arabicPeriod"/>
            </a:pPr>
            <a:r>
              <a:rPr lang="en-US" sz="1400" dirty="0">
                <a:cs typeface="Calibri" panose="020F0502020204030204" pitchFamily="34" charset="0"/>
              </a:rPr>
              <a:t>Click the Coverage tab</a:t>
            </a:r>
          </a:p>
          <a:p>
            <a:pPr marL="342900" indent="-342900">
              <a:buFont typeface="+mj-lt"/>
              <a:buAutoNum type="arabicPeriod"/>
            </a:pPr>
            <a:r>
              <a:rPr lang="en-US" sz="1400" dirty="0">
                <a:cs typeface="Calibri" panose="020F0502020204030204" pitchFamily="34" charset="0"/>
              </a:rPr>
              <a:t>The Consumables from your contract template should appear here. If you need to make additions, click the Add Coverage button.</a:t>
            </a:r>
          </a:p>
          <a:p>
            <a:pPr marL="342900" indent="-342900">
              <a:buFont typeface="+mj-lt"/>
              <a:buAutoNum type="arabicPeriod"/>
            </a:pPr>
            <a:r>
              <a:rPr lang="en-US" sz="1400" dirty="0">
                <a:cs typeface="Calibri" panose="020F0502020204030204" pitchFamily="34" charset="0"/>
              </a:rPr>
              <a:t>Make any adjustments if needed</a:t>
            </a:r>
          </a:p>
          <a:p>
            <a:pPr marL="342900" indent="-342900">
              <a:buFont typeface="+mj-lt"/>
              <a:buAutoNum type="arabicPeriod"/>
            </a:pPr>
            <a:r>
              <a:rPr lang="en-US" sz="1400" dirty="0">
                <a:cs typeface="Calibri" panose="020F0502020204030204" pitchFamily="34" charset="0"/>
              </a:rPr>
              <a:t>Click the Add button to complete the MA configuration</a:t>
            </a:r>
          </a:p>
          <a:p>
            <a:endParaRPr lang="en-US" sz="1400" dirty="0">
              <a:cs typeface="Calibri" panose="020F0502020204030204" pitchFamily="34" charset="0"/>
            </a:endParaRPr>
          </a:p>
        </p:txBody>
      </p:sp>
      <p:pic>
        <p:nvPicPr>
          <p:cNvPr id="8" name="Picture 7">
            <a:extLst>
              <a:ext uri="{FF2B5EF4-FFF2-40B4-BE49-F238E27FC236}">
                <a16:creationId xmlns:a16="http://schemas.microsoft.com/office/drawing/2014/main" id="{E6734038-1932-4452-B2D7-15A4B989E064}"/>
              </a:ext>
            </a:extLst>
          </p:cNvPr>
          <p:cNvPicPr>
            <a:picLocks noChangeAspect="1"/>
          </p:cNvPicPr>
          <p:nvPr/>
        </p:nvPicPr>
        <p:blipFill>
          <a:blip r:embed="rId2"/>
          <a:stretch>
            <a:fillRect/>
          </a:stretch>
        </p:blipFill>
        <p:spPr>
          <a:xfrm>
            <a:off x="6689546" y="3047775"/>
            <a:ext cx="5162143" cy="3386532"/>
          </a:xfrm>
          <a:prstGeom prst="rect">
            <a:avLst/>
          </a:prstGeom>
        </p:spPr>
      </p:pic>
    </p:spTree>
    <p:extLst>
      <p:ext uri="{BB962C8B-B14F-4D97-AF65-F5344CB8AC3E}">
        <p14:creationId xmlns:p14="http://schemas.microsoft.com/office/powerpoint/2010/main" val="2152577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340311" y="2255409"/>
            <a:ext cx="11319409" cy="369332"/>
          </a:xfrm>
          <a:prstGeom prst="rect">
            <a:avLst/>
          </a:prstGeom>
        </p:spPr>
        <p:txBody>
          <a:bodyPr wrap="square">
            <a:spAutoFit/>
          </a:bodyPr>
          <a:lstStyle/>
          <a:p>
            <a:r>
              <a:rPr lang="en-US" dirty="0"/>
              <a:t>On the Contracts Tab, click the + next to the 3</a:t>
            </a:r>
            <a:r>
              <a:rPr lang="en-US" baseline="30000" dirty="0"/>
              <a:t>rd</a:t>
            </a:r>
            <a:r>
              <a:rPr lang="en-US" dirty="0"/>
              <a:t> Party Lease field to begin adding the Lease information.</a:t>
            </a:r>
          </a:p>
        </p:txBody>
      </p:sp>
      <p:sp>
        <p:nvSpPr>
          <p:cNvPr id="4" name="Rectangle 3"/>
          <p:cNvSpPr/>
          <p:nvPr/>
        </p:nvSpPr>
        <p:spPr>
          <a:xfrm>
            <a:off x="508513" y="3509933"/>
            <a:ext cx="5368031" cy="2462213"/>
          </a:xfrm>
          <a:prstGeom prst="rect">
            <a:avLst/>
          </a:prstGeom>
        </p:spPr>
        <p:txBody>
          <a:bodyPr wrap="square">
            <a:spAutoFit/>
          </a:bodyPr>
          <a:lstStyle/>
          <a:p>
            <a:pPr marL="342900" indent="-342900">
              <a:buFont typeface="+mj-lt"/>
              <a:buAutoNum type="arabicPeriod"/>
            </a:pPr>
            <a:r>
              <a:rPr lang="en-US" sz="1400" dirty="0">
                <a:cs typeface="Calibri" panose="020F0502020204030204" pitchFamily="34" charset="0"/>
              </a:rPr>
              <a:t>Enter the BP Code of the Leasing Company from the main SQ window (enter earlier in the process)</a:t>
            </a:r>
          </a:p>
          <a:p>
            <a:pPr marL="800100" lvl="1" indent="-342900">
              <a:buFont typeface="+mj-lt"/>
              <a:buAutoNum type="arabicPeriod"/>
            </a:pPr>
            <a:r>
              <a:rPr lang="en-US" sz="1400" dirty="0">
                <a:cs typeface="Calibri" panose="020F0502020204030204" pitchFamily="34" charset="0"/>
              </a:rPr>
              <a:t>You can also manually enter or search for the leasing company, but using the number from the SQ will ensure you enter the correct BP info)</a:t>
            </a:r>
          </a:p>
          <a:p>
            <a:pPr marL="342900" indent="-342900">
              <a:buFont typeface="+mj-lt"/>
              <a:buAutoNum type="arabicPeriod"/>
            </a:pPr>
            <a:r>
              <a:rPr lang="en-US" sz="1400" dirty="0">
                <a:cs typeface="Calibri" panose="020F0502020204030204" pitchFamily="34" charset="0"/>
              </a:rPr>
              <a:t>Select the Lease Rate Card (there should only be one per leasing company)</a:t>
            </a:r>
          </a:p>
          <a:p>
            <a:pPr marL="342900" indent="-342900">
              <a:buFont typeface="+mj-lt"/>
              <a:buAutoNum type="arabicPeriod"/>
            </a:pPr>
            <a:r>
              <a:rPr lang="en-US" sz="1400" dirty="0">
                <a:cs typeface="Calibri" panose="020F0502020204030204" pitchFamily="34" charset="0"/>
              </a:rPr>
              <a:t>Select the leasing Option: FMV or $1 Out</a:t>
            </a:r>
          </a:p>
          <a:p>
            <a:pPr marL="342900" indent="-342900">
              <a:buFont typeface="+mj-lt"/>
              <a:buAutoNum type="arabicPeriod"/>
            </a:pPr>
            <a:r>
              <a:rPr lang="en-US" sz="1400" dirty="0">
                <a:cs typeface="Calibri" panose="020F0502020204030204" pitchFamily="34" charset="0"/>
              </a:rPr>
              <a:t>Select the lease Term from the dropdown</a:t>
            </a:r>
          </a:p>
          <a:p>
            <a:pPr marL="342900" indent="-342900">
              <a:buFont typeface="+mj-lt"/>
              <a:buAutoNum type="arabicPeriod"/>
            </a:pPr>
            <a:r>
              <a:rPr lang="en-US" sz="1400" dirty="0">
                <a:cs typeface="Calibri" panose="020F0502020204030204" pitchFamily="34" charset="0"/>
              </a:rPr>
              <a:t>Ensure the correct Bill To address is listed</a:t>
            </a:r>
          </a:p>
          <a:p>
            <a:endParaRPr lang="en-US" sz="1400" dirty="0">
              <a:cs typeface="Calibri" panose="020F0502020204030204" pitchFamily="34" charset="0"/>
            </a:endParaRPr>
          </a:p>
        </p:txBody>
      </p:sp>
      <p:pic>
        <p:nvPicPr>
          <p:cNvPr id="8" name="Picture 7">
            <a:extLst>
              <a:ext uri="{FF2B5EF4-FFF2-40B4-BE49-F238E27FC236}">
                <a16:creationId xmlns:a16="http://schemas.microsoft.com/office/drawing/2014/main" id="{E6734038-1932-4452-B2D7-15A4B989E064}"/>
              </a:ext>
            </a:extLst>
          </p:cNvPr>
          <p:cNvPicPr>
            <a:picLocks noChangeAspect="1"/>
          </p:cNvPicPr>
          <p:nvPr/>
        </p:nvPicPr>
        <p:blipFill>
          <a:blip r:embed="rId2"/>
          <a:stretch>
            <a:fillRect/>
          </a:stretch>
        </p:blipFill>
        <p:spPr>
          <a:xfrm>
            <a:off x="6689546" y="3068016"/>
            <a:ext cx="5162143" cy="3346049"/>
          </a:xfrm>
          <a:prstGeom prst="rect">
            <a:avLst/>
          </a:prstGeom>
        </p:spPr>
      </p:pic>
    </p:spTree>
    <p:extLst>
      <p:ext uri="{BB962C8B-B14F-4D97-AF65-F5344CB8AC3E}">
        <p14:creationId xmlns:p14="http://schemas.microsoft.com/office/powerpoint/2010/main" val="2727786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699605" y="2968665"/>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340311" y="2255409"/>
            <a:ext cx="11319409" cy="369332"/>
          </a:xfrm>
          <a:prstGeom prst="rect">
            <a:avLst/>
          </a:prstGeom>
        </p:spPr>
        <p:txBody>
          <a:bodyPr wrap="square">
            <a:spAutoFit/>
          </a:bodyPr>
          <a:lstStyle/>
          <a:p>
            <a:r>
              <a:rPr lang="en-US" dirty="0"/>
              <a:t>On the Contracts Tab, click the + next to the 3</a:t>
            </a:r>
            <a:r>
              <a:rPr lang="en-US" baseline="30000" dirty="0"/>
              <a:t>rd</a:t>
            </a:r>
            <a:r>
              <a:rPr lang="en-US" dirty="0"/>
              <a:t> Party Lease field to begin adding the Lease information.</a:t>
            </a:r>
          </a:p>
        </p:txBody>
      </p:sp>
      <p:sp>
        <p:nvSpPr>
          <p:cNvPr id="4" name="Rectangle 3"/>
          <p:cNvSpPr/>
          <p:nvPr/>
        </p:nvSpPr>
        <p:spPr>
          <a:xfrm>
            <a:off x="508513" y="3509933"/>
            <a:ext cx="5368031" cy="1815882"/>
          </a:xfrm>
          <a:prstGeom prst="rect">
            <a:avLst/>
          </a:prstGeom>
        </p:spPr>
        <p:txBody>
          <a:bodyPr wrap="square">
            <a:spAutoFit/>
          </a:bodyPr>
          <a:lstStyle/>
          <a:p>
            <a:pPr marL="342900" indent="-342900">
              <a:buFont typeface="+mj-lt"/>
              <a:buAutoNum type="arabicPeriod"/>
            </a:pPr>
            <a:r>
              <a:rPr lang="en-US" sz="1400" dirty="0">
                <a:cs typeface="Calibri" panose="020F0502020204030204" pitchFamily="34" charset="0"/>
              </a:rPr>
              <a:t>Click the Billing tab</a:t>
            </a:r>
          </a:p>
          <a:p>
            <a:pPr marL="342900" indent="-342900">
              <a:buFont typeface="+mj-lt"/>
              <a:buAutoNum type="arabicPeriod"/>
            </a:pPr>
            <a:r>
              <a:rPr lang="en-US" sz="1400" dirty="0">
                <a:cs typeface="Calibri" panose="020F0502020204030204" pitchFamily="34" charset="0"/>
              </a:rPr>
              <a:t>This tab will show you the payment and other leasing information.</a:t>
            </a:r>
          </a:p>
          <a:p>
            <a:pPr marL="342900" indent="-342900">
              <a:buFont typeface="+mj-lt"/>
              <a:buAutoNum type="arabicPeriod"/>
            </a:pPr>
            <a:r>
              <a:rPr lang="en-US" sz="1400" dirty="0">
                <a:cs typeface="Calibri" panose="020F0502020204030204" pitchFamily="34" charset="0"/>
              </a:rPr>
              <a:t>Adjust the Recurrence frequency if needed</a:t>
            </a:r>
          </a:p>
          <a:p>
            <a:pPr marL="342900" indent="-342900">
              <a:buFont typeface="+mj-lt"/>
              <a:buAutoNum type="arabicPeriod"/>
            </a:pPr>
            <a:r>
              <a:rPr lang="en-US" sz="1400" dirty="0">
                <a:cs typeface="Calibri" panose="020F0502020204030204" pitchFamily="34" charset="0"/>
              </a:rPr>
              <a:t>If the MA is being billed with the lease, check the Is Service Included box.</a:t>
            </a:r>
          </a:p>
          <a:p>
            <a:pPr marL="342900" indent="-342900">
              <a:buFont typeface="+mj-lt"/>
              <a:buAutoNum type="arabicPeriod"/>
            </a:pPr>
            <a:r>
              <a:rPr lang="en-US" sz="1400" dirty="0">
                <a:cs typeface="Calibri" panose="020F0502020204030204" pitchFamily="34" charset="0"/>
              </a:rPr>
              <a:t>Click the Add button</a:t>
            </a:r>
          </a:p>
          <a:p>
            <a:endParaRPr lang="en-US" sz="1400" dirty="0">
              <a:cs typeface="Calibri" panose="020F0502020204030204" pitchFamily="34" charset="0"/>
            </a:endParaRPr>
          </a:p>
        </p:txBody>
      </p:sp>
      <p:pic>
        <p:nvPicPr>
          <p:cNvPr id="8" name="Picture 7">
            <a:extLst>
              <a:ext uri="{FF2B5EF4-FFF2-40B4-BE49-F238E27FC236}">
                <a16:creationId xmlns:a16="http://schemas.microsoft.com/office/drawing/2014/main" id="{E6734038-1932-4452-B2D7-15A4B989E064}"/>
              </a:ext>
            </a:extLst>
          </p:cNvPr>
          <p:cNvPicPr>
            <a:picLocks noChangeAspect="1"/>
          </p:cNvPicPr>
          <p:nvPr/>
        </p:nvPicPr>
        <p:blipFill>
          <a:blip r:embed="rId2"/>
          <a:stretch>
            <a:fillRect/>
          </a:stretch>
        </p:blipFill>
        <p:spPr>
          <a:xfrm>
            <a:off x="6927311" y="3068016"/>
            <a:ext cx="4686613" cy="3346049"/>
          </a:xfrm>
          <a:prstGeom prst="rect">
            <a:avLst/>
          </a:prstGeom>
        </p:spPr>
      </p:pic>
    </p:spTree>
    <p:extLst>
      <p:ext uri="{BB962C8B-B14F-4D97-AF65-F5344CB8AC3E}">
        <p14:creationId xmlns:p14="http://schemas.microsoft.com/office/powerpoint/2010/main" val="4095109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516609" y="2709921"/>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384700" y="2434605"/>
            <a:ext cx="11014228" cy="369332"/>
          </a:xfrm>
          <a:prstGeom prst="rect">
            <a:avLst/>
          </a:prstGeom>
        </p:spPr>
        <p:txBody>
          <a:bodyPr wrap="square">
            <a:spAutoFit/>
          </a:bodyPr>
          <a:lstStyle/>
          <a:p>
            <a:r>
              <a:rPr lang="en-US" dirty="0"/>
              <a:t>The Proposal Generator will open in an internet browser outside of SAP.</a:t>
            </a:r>
          </a:p>
        </p:txBody>
      </p:sp>
      <p:pic>
        <p:nvPicPr>
          <p:cNvPr id="8" name="Picture 7">
            <a:extLst>
              <a:ext uri="{FF2B5EF4-FFF2-40B4-BE49-F238E27FC236}">
                <a16:creationId xmlns:a16="http://schemas.microsoft.com/office/drawing/2014/main" id="{E6734038-1932-4452-B2D7-15A4B989E064}"/>
              </a:ext>
            </a:extLst>
          </p:cNvPr>
          <p:cNvPicPr>
            <a:picLocks noChangeAspect="1"/>
          </p:cNvPicPr>
          <p:nvPr/>
        </p:nvPicPr>
        <p:blipFill>
          <a:blip r:embed="rId2"/>
          <a:stretch>
            <a:fillRect/>
          </a:stretch>
        </p:blipFill>
        <p:spPr>
          <a:xfrm>
            <a:off x="6968519" y="3241814"/>
            <a:ext cx="4686613" cy="2748728"/>
          </a:xfrm>
          <a:prstGeom prst="rect">
            <a:avLst/>
          </a:prstGeom>
        </p:spPr>
      </p:pic>
      <p:sp>
        <p:nvSpPr>
          <p:cNvPr id="7" name="Rectangle 6">
            <a:extLst>
              <a:ext uri="{FF2B5EF4-FFF2-40B4-BE49-F238E27FC236}">
                <a16:creationId xmlns:a16="http://schemas.microsoft.com/office/drawing/2014/main" id="{47A78D42-3941-4564-9BAA-CE4D068F6ECA}"/>
              </a:ext>
            </a:extLst>
          </p:cNvPr>
          <p:cNvSpPr/>
          <p:nvPr/>
        </p:nvSpPr>
        <p:spPr>
          <a:xfrm>
            <a:off x="516609" y="3312886"/>
            <a:ext cx="5368031" cy="2677656"/>
          </a:xfrm>
          <a:prstGeom prst="rect">
            <a:avLst/>
          </a:prstGeom>
        </p:spPr>
        <p:txBody>
          <a:bodyPr wrap="square">
            <a:spAutoFit/>
          </a:bodyPr>
          <a:lstStyle/>
          <a:p>
            <a:pPr marL="342900" indent="-342900">
              <a:buFont typeface="+mj-lt"/>
              <a:buAutoNum type="arabicPeriod"/>
            </a:pPr>
            <a:r>
              <a:rPr lang="en-US" sz="1400" dirty="0">
                <a:cs typeface="Calibri" panose="020F0502020204030204" pitchFamily="34" charset="0"/>
              </a:rPr>
              <a:t>Enter the Executive Summary information</a:t>
            </a:r>
          </a:p>
          <a:p>
            <a:pPr marL="800100" lvl="1" indent="-342900">
              <a:buFont typeface="+mj-lt"/>
              <a:buAutoNum type="arabicPeriod"/>
            </a:pPr>
            <a:r>
              <a:rPr lang="en-US" sz="1400" dirty="0">
                <a:cs typeface="Calibri" panose="020F0502020204030204" pitchFamily="34" charset="0"/>
              </a:rPr>
              <a:t>Box 1 is to list the problems that were discussed prior to the proposal</a:t>
            </a:r>
          </a:p>
          <a:p>
            <a:pPr marL="800100" lvl="1" indent="-342900">
              <a:buFont typeface="+mj-lt"/>
              <a:buAutoNum type="arabicPeriod"/>
            </a:pPr>
            <a:r>
              <a:rPr lang="en-US" sz="1400" dirty="0">
                <a:cs typeface="Calibri" panose="020F0502020204030204" pitchFamily="34" charset="0"/>
              </a:rPr>
              <a:t>Box 2 is to list all the ways our systems will solve those problems</a:t>
            </a:r>
          </a:p>
          <a:p>
            <a:pPr marL="342900" indent="-342900">
              <a:buFont typeface="+mj-lt"/>
              <a:buAutoNum type="arabicPeriod"/>
            </a:pPr>
            <a:r>
              <a:rPr lang="en-US" sz="1400" dirty="0">
                <a:cs typeface="Calibri" panose="020F0502020204030204" pitchFamily="34" charset="0"/>
              </a:rPr>
              <a:t>If you have created a cost analysis outside of SAP, you can upload it by clicking the Browse button.</a:t>
            </a:r>
          </a:p>
          <a:p>
            <a:pPr marL="800100" lvl="1" indent="-342900">
              <a:buFont typeface="+mj-lt"/>
              <a:buAutoNum type="arabicPeriod"/>
            </a:pPr>
            <a:r>
              <a:rPr lang="en-US" sz="1400" dirty="0">
                <a:cs typeface="Calibri" panose="020F0502020204030204" pitchFamily="34" charset="0"/>
              </a:rPr>
              <a:t>Uploads must be in .jpg, .</a:t>
            </a:r>
            <a:r>
              <a:rPr lang="en-US" sz="1400" dirty="0" err="1">
                <a:cs typeface="Calibri" panose="020F0502020204030204" pitchFamily="34" charset="0"/>
              </a:rPr>
              <a:t>png</a:t>
            </a:r>
            <a:r>
              <a:rPr lang="en-US" sz="1400" dirty="0">
                <a:cs typeface="Calibri" panose="020F0502020204030204" pitchFamily="34" charset="0"/>
              </a:rPr>
              <a:t>, or .gif image format. Take a screenshot of the cost analysis to quickly save it as an image.</a:t>
            </a:r>
          </a:p>
          <a:p>
            <a:pPr marL="342900" indent="-342900">
              <a:buFont typeface="+mj-lt"/>
              <a:buAutoNum type="arabicPeriod"/>
            </a:pPr>
            <a:r>
              <a:rPr lang="en-US" sz="1400" dirty="0">
                <a:cs typeface="Calibri" panose="020F0502020204030204" pitchFamily="34" charset="0"/>
              </a:rPr>
              <a:t>Click the Generate button</a:t>
            </a:r>
          </a:p>
          <a:p>
            <a:endParaRPr lang="en-US" sz="1400" dirty="0">
              <a:cs typeface="Calibri" panose="020F0502020204030204" pitchFamily="34" charset="0"/>
            </a:endParaRPr>
          </a:p>
        </p:txBody>
      </p:sp>
    </p:spTree>
    <p:extLst>
      <p:ext uri="{BB962C8B-B14F-4D97-AF65-F5344CB8AC3E}">
        <p14:creationId xmlns:p14="http://schemas.microsoft.com/office/powerpoint/2010/main" val="64217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What is the difference between SAP and the CRM for Outlook add-on?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5" y="2336873"/>
            <a:ext cx="8311372" cy="3599316"/>
          </a:xfrm>
        </p:spPr>
        <p:txBody>
          <a:bodyPr>
            <a:normAutofit/>
          </a:bodyPr>
          <a:lstStyle/>
          <a:p>
            <a:pPr marL="0" indent="0">
              <a:buNone/>
            </a:pPr>
            <a:r>
              <a:rPr lang="en-US" dirty="0"/>
              <a:t>The CRM for Outlook add-on is a quick way for sales reps to perform necessary duties without having to open the full SAP client. Sales reps can enter, modify, or lookup client information directly from their Outlook client and the information is added to the SAP database.</a:t>
            </a:r>
          </a:p>
          <a:p>
            <a:endParaRPr lang="en-US" dirty="0"/>
          </a:p>
        </p:txBody>
      </p:sp>
      <p:sp>
        <p:nvSpPr>
          <p:cNvPr id="5" name="TextBox 4">
            <a:extLst>
              <a:ext uri="{FF2B5EF4-FFF2-40B4-BE49-F238E27FC236}">
                <a16:creationId xmlns:a16="http://schemas.microsoft.com/office/drawing/2014/main" id="{3AD3119B-B649-49CA-89D2-A51F82AE33F6}"/>
              </a:ext>
            </a:extLst>
          </p:cNvPr>
          <p:cNvSpPr txBox="1"/>
          <p:nvPr/>
        </p:nvSpPr>
        <p:spPr>
          <a:xfrm>
            <a:off x="2796466" y="3950562"/>
            <a:ext cx="6844684" cy="2308324"/>
          </a:xfrm>
          <a:prstGeom prst="rect">
            <a:avLst/>
          </a:prstGeom>
          <a:noFill/>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7" name="Picture 6">
            <a:extLst>
              <a:ext uri="{FF2B5EF4-FFF2-40B4-BE49-F238E27FC236}">
                <a16:creationId xmlns:a16="http://schemas.microsoft.com/office/drawing/2014/main" id="{CE1F983E-21F7-4755-BE06-B1C56B630FFC}"/>
              </a:ext>
            </a:extLst>
          </p:cNvPr>
          <p:cNvPicPr>
            <a:picLocks noChangeAspect="1"/>
          </p:cNvPicPr>
          <p:nvPr/>
        </p:nvPicPr>
        <p:blipFill>
          <a:blip r:embed="rId5"/>
          <a:stretch>
            <a:fillRect/>
          </a:stretch>
        </p:blipFill>
        <p:spPr>
          <a:xfrm>
            <a:off x="2002743" y="4721920"/>
            <a:ext cx="8432130" cy="1456938"/>
          </a:xfrm>
          <a:prstGeom prst="rect">
            <a:avLst/>
          </a:prstGeom>
        </p:spPr>
      </p:pic>
    </p:spTree>
    <p:extLst>
      <p:ext uri="{BB962C8B-B14F-4D97-AF65-F5344CB8AC3E}">
        <p14:creationId xmlns:p14="http://schemas.microsoft.com/office/powerpoint/2010/main" val="2576069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E784-9BEC-4606-B47B-598902914EE1}"/>
              </a:ext>
            </a:extLst>
          </p:cNvPr>
          <p:cNvSpPr>
            <a:spLocks noGrp="1"/>
          </p:cNvSpPr>
          <p:nvPr>
            <p:ph type="title"/>
          </p:nvPr>
        </p:nvSpPr>
        <p:spPr/>
        <p:txBody>
          <a:bodyPr/>
          <a:lstStyle/>
          <a:p>
            <a:r>
              <a:rPr lang="en-US" dirty="0"/>
              <a:t>Adding a Sales Quotation</a:t>
            </a:r>
          </a:p>
        </p:txBody>
      </p:sp>
      <p:sp>
        <p:nvSpPr>
          <p:cNvPr id="5" name="Content Placeholder 2">
            <a:extLst>
              <a:ext uri="{FF2B5EF4-FFF2-40B4-BE49-F238E27FC236}">
                <a16:creationId xmlns:a16="http://schemas.microsoft.com/office/drawing/2014/main" id="{CC790911-6B94-4DFC-B73B-98523336C680}"/>
              </a:ext>
            </a:extLst>
          </p:cNvPr>
          <p:cNvSpPr txBox="1">
            <a:spLocks/>
          </p:cNvSpPr>
          <p:nvPr/>
        </p:nvSpPr>
        <p:spPr>
          <a:xfrm>
            <a:off x="516609" y="2709921"/>
            <a:ext cx="5798849" cy="39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6"/>
            </a:pPr>
            <a:endParaRPr lang="en-US" dirty="0"/>
          </a:p>
        </p:txBody>
      </p:sp>
      <p:sp>
        <p:nvSpPr>
          <p:cNvPr id="6" name="Rectangle 5">
            <a:extLst>
              <a:ext uri="{FF2B5EF4-FFF2-40B4-BE49-F238E27FC236}">
                <a16:creationId xmlns:a16="http://schemas.microsoft.com/office/drawing/2014/main" id="{F11C237F-752D-4B3D-8DE8-A22F18A1F5F1}"/>
              </a:ext>
            </a:extLst>
          </p:cNvPr>
          <p:cNvSpPr/>
          <p:nvPr/>
        </p:nvSpPr>
        <p:spPr>
          <a:xfrm>
            <a:off x="384700" y="3214197"/>
            <a:ext cx="6912745" cy="2585323"/>
          </a:xfrm>
          <a:prstGeom prst="rect">
            <a:avLst/>
          </a:prstGeom>
        </p:spPr>
        <p:txBody>
          <a:bodyPr wrap="square">
            <a:spAutoFit/>
          </a:bodyPr>
          <a:lstStyle/>
          <a:p>
            <a:r>
              <a:rPr lang="en-US" dirty="0"/>
              <a:t>The Proposal will be generated as a .pdf document that can then be emailed to the client or printed and hand delivered.</a:t>
            </a:r>
          </a:p>
          <a:p>
            <a:endParaRPr lang="en-US" dirty="0"/>
          </a:p>
          <a:p>
            <a:r>
              <a:rPr lang="en-US" dirty="0"/>
              <a:t>All Sales Quote information will be added to the proposal documents so no modification needs to be done.</a:t>
            </a:r>
          </a:p>
          <a:p>
            <a:endParaRPr lang="en-US" dirty="0"/>
          </a:p>
          <a:p>
            <a:r>
              <a:rPr lang="en-US" dirty="0"/>
              <a:t>At this time, lease documents have not been added to SAP and still need to be generated outside of SAP, but all calculations are available on your Sales Quote.</a:t>
            </a:r>
          </a:p>
        </p:txBody>
      </p:sp>
      <p:pic>
        <p:nvPicPr>
          <p:cNvPr id="8" name="Picture 7">
            <a:extLst>
              <a:ext uri="{FF2B5EF4-FFF2-40B4-BE49-F238E27FC236}">
                <a16:creationId xmlns:a16="http://schemas.microsoft.com/office/drawing/2014/main" id="{E6734038-1932-4452-B2D7-15A4B989E064}"/>
              </a:ext>
            </a:extLst>
          </p:cNvPr>
          <p:cNvPicPr>
            <a:picLocks noChangeAspect="1"/>
          </p:cNvPicPr>
          <p:nvPr/>
        </p:nvPicPr>
        <p:blipFill>
          <a:blip r:embed="rId2"/>
          <a:stretch>
            <a:fillRect/>
          </a:stretch>
        </p:blipFill>
        <p:spPr>
          <a:xfrm>
            <a:off x="7810648" y="2709921"/>
            <a:ext cx="3002354" cy="3812514"/>
          </a:xfrm>
          <a:prstGeom prst="rect">
            <a:avLst/>
          </a:prstGeom>
        </p:spPr>
      </p:pic>
    </p:spTree>
    <p:extLst>
      <p:ext uri="{BB962C8B-B14F-4D97-AF65-F5344CB8AC3E}">
        <p14:creationId xmlns:p14="http://schemas.microsoft.com/office/powerpoint/2010/main" val="61467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How to Use the CRM for Outlook</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5" y="2336873"/>
            <a:ext cx="8311372" cy="3599316"/>
          </a:xfrm>
        </p:spPr>
        <p:txBody>
          <a:bodyPr>
            <a:normAutofit fontScale="85000" lnSpcReduction="20000"/>
          </a:bodyPr>
          <a:lstStyle/>
          <a:p>
            <a:pPr marL="0" indent="0">
              <a:buNone/>
            </a:pPr>
            <a:r>
              <a:rPr lang="en-US" dirty="0"/>
              <a:t>When the CRM for Outlook is enabled, there are 2 SAP tabs in the top Outlook ribbon. </a:t>
            </a:r>
          </a:p>
          <a:p>
            <a:pPr marL="0" indent="0">
              <a:buNone/>
            </a:pPr>
            <a:r>
              <a:rPr lang="en-US" dirty="0"/>
              <a:t>The first tab is the SAP client tab and it will automatically pull up SAP client information relevant to the email currently open in Outlook.  If you switch emails, the information displayed on this tab will change relevant to the new email.</a:t>
            </a:r>
          </a:p>
          <a:p>
            <a:pPr marL="0" indent="0">
              <a:buNone/>
            </a:pPr>
            <a:r>
              <a:rPr lang="en-US" dirty="0"/>
              <a:t>If the domain name (ex., mccsolutions.net) of you email contact does not exist in SAP, you will see 2 buttons instead of the client information. To associate this contact with an existing Business Partner, click the “This is a B1 connection” button.</a:t>
            </a:r>
          </a:p>
          <a:p>
            <a:pPr marL="0" indent="0">
              <a:buNone/>
            </a:pPr>
            <a:r>
              <a:rPr lang="en-US" dirty="0"/>
              <a:t>Clicking the “This is not a B1 connection” button will tell the CRM to ignore emails from this contact and not try to pull information.  This is useful for vendors or newsletters, but is not necessary to ever use.</a:t>
            </a:r>
          </a:p>
          <a:p>
            <a:endParaRPr lang="en-US" dirty="0"/>
          </a:p>
        </p:txBody>
      </p:sp>
    </p:spTree>
    <p:extLst>
      <p:ext uri="{BB962C8B-B14F-4D97-AF65-F5344CB8AC3E}">
        <p14:creationId xmlns:p14="http://schemas.microsoft.com/office/powerpoint/2010/main" val="304938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How to Use the CRM for Outlook</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5" y="2336872"/>
            <a:ext cx="8311372" cy="4146223"/>
          </a:xfrm>
        </p:spPr>
        <p:txBody>
          <a:bodyPr>
            <a:normAutofit fontScale="92500"/>
          </a:bodyPr>
          <a:lstStyle/>
          <a:p>
            <a:pPr marL="0" indent="0">
              <a:buNone/>
            </a:pPr>
            <a:r>
              <a:rPr lang="en-US" dirty="0"/>
              <a:t>From the first tab, the client tab, all information on this tab will deal only with the client.  All Activities, Opportunities, Quotes, Orders, etc., will be only about this specific client and creating new items will auto populate the client’s information.</a:t>
            </a:r>
          </a:p>
          <a:p>
            <a:pPr marL="0" indent="0">
              <a:buNone/>
            </a:pPr>
            <a:r>
              <a:rPr lang="en-US" dirty="0"/>
              <a:t>On this tab, you will also find the Find and Favorites buttons.  The Find button is where you will go to locate or create new Business Partners. The Favorites button allows you pull a recent history of Business Partners you have accessed and any favorites you create will remain in this list for easy access. Adding current prospects or sales leads to your favorites allows you to quickly locate the BP information throughout your sales process and keep all the necessary information handy until you close the sale.</a:t>
            </a:r>
          </a:p>
          <a:p>
            <a:endParaRPr lang="en-US" dirty="0"/>
          </a:p>
        </p:txBody>
      </p:sp>
    </p:spTree>
    <p:extLst>
      <p:ext uri="{BB962C8B-B14F-4D97-AF65-F5344CB8AC3E}">
        <p14:creationId xmlns:p14="http://schemas.microsoft.com/office/powerpoint/2010/main" val="84791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How to Use the CRM for Outlook</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5" y="2336872"/>
            <a:ext cx="8311372" cy="4146223"/>
          </a:xfrm>
        </p:spPr>
        <p:txBody>
          <a:bodyPr>
            <a:normAutofit fontScale="92500" lnSpcReduction="10000"/>
          </a:bodyPr>
          <a:lstStyle/>
          <a:p>
            <a:pPr marL="0" indent="0">
              <a:buNone/>
            </a:pPr>
            <a:r>
              <a:rPr lang="en-US" dirty="0"/>
              <a:t>The second tab in the CRM is all about the sales rep.  On this tab you will find any Activities, Opportunities, Orders, etc., that have you listed as the Sales Rep.</a:t>
            </a:r>
          </a:p>
          <a:p>
            <a:pPr marL="0" indent="0">
              <a:buNone/>
            </a:pPr>
            <a:r>
              <a:rPr lang="en-US" dirty="0"/>
              <a:t>Any new items created from this tab will be blank and will not auto populate with client information.</a:t>
            </a:r>
          </a:p>
          <a:p>
            <a:pPr marL="0" indent="0">
              <a:buNone/>
            </a:pPr>
            <a:endParaRPr lang="en-US" dirty="0"/>
          </a:p>
          <a:p>
            <a:pPr marL="0" indent="0">
              <a:buNone/>
            </a:pPr>
            <a:r>
              <a:rPr lang="en-US" dirty="0"/>
              <a:t>This tab is useful during the beginning of a sales process when you may not have emails from a client or need to create new items that are not associated with existing emails.</a:t>
            </a:r>
          </a:p>
          <a:p>
            <a:pPr marL="0" indent="0">
              <a:buNone/>
            </a:pPr>
            <a:r>
              <a:rPr lang="en-US" dirty="0"/>
              <a:t>This tab also provides sales reps with all the information they need to stay organized and be aware of the status of ongoing sales opportunities and activities, in addition to their personal KPIs.</a:t>
            </a:r>
          </a:p>
          <a:p>
            <a:endParaRPr lang="en-US" dirty="0"/>
          </a:p>
        </p:txBody>
      </p:sp>
    </p:spTree>
    <p:extLst>
      <p:ext uri="{BB962C8B-B14F-4D97-AF65-F5344CB8AC3E}">
        <p14:creationId xmlns:p14="http://schemas.microsoft.com/office/powerpoint/2010/main" val="396214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FE48-19F2-49E3-97DD-6F903A608FF7}"/>
              </a:ext>
            </a:extLst>
          </p:cNvPr>
          <p:cNvSpPr>
            <a:spLocks noGrp="1"/>
          </p:cNvSpPr>
          <p:nvPr>
            <p:ph type="ctrTitle"/>
          </p:nvPr>
        </p:nvSpPr>
        <p:spPr/>
        <p:txBody>
          <a:bodyPr/>
          <a:lstStyle/>
          <a:p>
            <a:r>
              <a:rPr lang="en-US" dirty="0"/>
              <a:t>The Sales Process</a:t>
            </a:r>
          </a:p>
        </p:txBody>
      </p:sp>
      <p:sp>
        <p:nvSpPr>
          <p:cNvPr id="3" name="Subtitle 2">
            <a:extLst>
              <a:ext uri="{FF2B5EF4-FFF2-40B4-BE49-F238E27FC236}">
                <a16:creationId xmlns:a16="http://schemas.microsoft.com/office/drawing/2014/main" id="{12AEFCBD-225B-49E0-86E8-860C511A66C2}"/>
              </a:ext>
            </a:extLst>
          </p:cNvPr>
          <p:cNvSpPr>
            <a:spLocks noGrp="1"/>
          </p:cNvSpPr>
          <p:nvPr>
            <p:ph type="subTitle" idx="1"/>
          </p:nvPr>
        </p:nvSpPr>
        <p:spPr/>
        <p:txBody>
          <a:bodyPr/>
          <a:lstStyle/>
          <a:p>
            <a:r>
              <a:rPr lang="en-US" dirty="0"/>
              <a:t>Step by Step</a:t>
            </a:r>
          </a:p>
        </p:txBody>
      </p:sp>
    </p:spTree>
    <p:extLst>
      <p:ext uri="{BB962C8B-B14F-4D97-AF65-F5344CB8AC3E}">
        <p14:creationId xmlns:p14="http://schemas.microsoft.com/office/powerpoint/2010/main" val="118178496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Custom 11">
      <a:majorFont>
        <a:latin typeface="Trebuchet MS"/>
        <a:ea typeface=""/>
        <a:cs typeface=""/>
      </a:majorFont>
      <a:minorFont>
        <a:latin typeface="Trebuchet M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1"/>
        </a:solidFill>
        <a:ln>
          <a:noFill/>
        </a:ln>
        <a:effectLst>
          <a:outerShdw blurRad="50800" dist="38100" dir="5400000" algn="t" rotWithShape="0">
            <a:prstClr val="black">
              <a:alpha val="40000"/>
            </a:prstClr>
          </a:outerShdw>
        </a:effectLst>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421116_Reflection on learning_AAS_v5" id="{59B7BDFB-57AB-4529-979B-198FE99CC53E}" vid="{8B6E8B8A-CD93-411A-90DE-1F9807F38B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F1D2AC-2735-457E-B639-07E13F9A629B}">
  <ds:schemaRefs>
    <ds:schemaRef ds:uri="http://purl.org/dc/elements/1.1/"/>
    <ds:schemaRef ds:uri="71af3243-3dd4-4a8d-8c0d-dd76da1f02a5"/>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16c05727-aa75-4e4a-9b5f-8a80a116589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12AB9FA-5EE8-4111-B873-E09ACA2BC395}">
  <ds:schemaRefs>
    <ds:schemaRef ds:uri="http://schemas.microsoft.com/sharepoint/v3/contenttype/forms"/>
  </ds:schemaRefs>
</ds:datastoreItem>
</file>

<file path=customXml/itemProps3.xml><?xml version="1.0" encoding="utf-8"?>
<ds:datastoreItem xmlns:ds="http://schemas.openxmlformats.org/officeDocument/2006/customXml" ds:itemID="{B18699A2-1304-4DB0-887E-96D5B0474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Reflection on learning </Template>
  <TotalTime>0</TotalTime>
  <Words>5691</Words>
  <Application>Microsoft Office PowerPoint</Application>
  <PresentationFormat>Widescreen</PresentationFormat>
  <Paragraphs>429</Paragraphs>
  <Slides>50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Segoe UI</vt:lpstr>
      <vt:lpstr>Times New Roman</vt:lpstr>
      <vt:lpstr>Trebuchet MS</vt:lpstr>
      <vt:lpstr>Berlin</vt:lpstr>
      <vt:lpstr>Sales Process Training</vt:lpstr>
      <vt:lpstr>How to use SAP and the CRM for Outlook</vt:lpstr>
      <vt:lpstr>What will you learn?</vt:lpstr>
      <vt:lpstr>What is the difference between SAP and the CRM for Outlook add-on?</vt:lpstr>
      <vt:lpstr>What is the difference between SAP and the CRM for Outlook add-on?</vt:lpstr>
      <vt:lpstr>How to Use the CRM for Outlook</vt:lpstr>
      <vt:lpstr>How to Use the CRM for Outlook</vt:lpstr>
      <vt:lpstr>How to Use the CRM for Outlook</vt:lpstr>
      <vt:lpstr>The Sales Process</vt:lpstr>
      <vt:lpstr>Prospecting</vt:lpstr>
      <vt:lpstr>Prospecting</vt:lpstr>
      <vt:lpstr>Prospecting Process- Initial Step</vt:lpstr>
      <vt:lpstr>Prospecting Process- Initial Step (cont.)</vt:lpstr>
      <vt:lpstr>Prospecting Process- Initial Step (cont)</vt:lpstr>
      <vt:lpstr>Adding Prospects</vt:lpstr>
      <vt:lpstr>Research - Entering Prospect Information</vt:lpstr>
      <vt:lpstr>Adding a New Business Partner</vt:lpstr>
      <vt:lpstr>Adding a New Business Partner (cont.)</vt:lpstr>
      <vt:lpstr>Adding a New Business Partner (cont.)</vt:lpstr>
      <vt:lpstr>Adding a New Business Partner (cont.)</vt:lpstr>
      <vt:lpstr>Adding Competitive Equipment</vt:lpstr>
      <vt:lpstr>Adding Competitive Equipment (cont.)</vt:lpstr>
      <vt:lpstr>Adding Opportunities</vt:lpstr>
      <vt:lpstr>Adding a Sales Opportunity</vt:lpstr>
      <vt:lpstr>Sales Opportunity Steps</vt:lpstr>
      <vt:lpstr>Adding a Sales Opportunity</vt:lpstr>
      <vt:lpstr>From an Email</vt:lpstr>
      <vt:lpstr>Adding a Sales Opportunity (cont.)</vt:lpstr>
      <vt:lpstr>Adding a Sales Opportunity (cont.)</vt:lpstr>
      <vt:lpstr>Adding a Sales Opportunity (cont.)</vt:lpstr>
      <vt:lpstr>Adding Activities</vt:lpstr>
      <vt:lpstr>Adding a Sales Activity (cont.)</vt:lpstr>
      <vt:lpstr>Adding a Sales Activity (cont.)</vt:lpstr>
      <vt:lpstr>Adding a Sales Activity (cont.)</vt:lpstr>
      <vt:lpstr>Adding a Sales Activity (cont.)</vt:lpstr>
      <vt:lpstr>Creating Sales Quotations</vt:lpstr>
      <vt:lpstr>Adding Sales Quotations</vt:lpstr>
      <vt:lpstr>Adding a Sales Quotation</vt:lpstr>
      <vt:lpstr>Adding a Sales Quotation</vt:lpstr>
      <vt:lpstr>Adding a Sales Quotation</vt:lpstr>
      <vt:lpstr>Adding a Sales Quotation</vt:lpstr>
      <vt:lpstr>Adding a Sales Quotation</vt:lpstr>
      <vt:lpstr>Adding a Sales Quotation</vt:lpstr>
      <vt:lpstr>Adding a Sales Quotation</vt:lpstr>
      <vt:lpstr>Adding a Sales Quotation</vt:lpstr>
      <vt:lpstr>Adding a Sales Quotation</vt:lpstr>
      <vt:lpstr>Adding a Sales Quotation</vt:lpstr>
      <vt:lpstr>Adding a Sales Quotation</vt:lpstr>
      <vt:lpstr>Adding a Sales Quotation</vt:lpstr>
      <vt:lpstr>Adding a Sales Quotation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2020-09-10T19:13:11Z</dcterms:created>
  <dcterms:modified xsi:type="dcterms:W3CDTF">2020-09-22T19:15:09Z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